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337" r:id="rId3"/>
    <p:sldId id="338" r:id="rId4"/>
    <p:sldId id="336" r:id="rId5"/>
    <p:sldId id="310" r:id="rId6"/>
    <p:sldId id="256" r:id="rId7"/>
    <p:sldId id="339"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4" r:id="rId22"/>
    <p:sldId id="355" r:id="rId23"/>
    <p:sldId id="356" r:id="rId24"/>
    <p:sldId id="357" r:id="rId25"/>
    <p:sldId id="358" r:id="rId26"/>
    <p:sldId id="359" r:id="rId27"/>
    <p:sldId id="360" r:id="rId28"/>
    <p:sldId id="361" r:id="rId29"/>
    <p:sldId id="362" r:id="rId30"/>
    <p:sldId id="363" r:id="rId31"/>
    <p:sldId id="365" r:id="rId32"/>
    <p:sldId id="366" r:id="rId33"/>
    <p:sldId id="367" r:id="rId34"/>
    <p:sldId id="368" r:id="rId35"/>
    <p:sldId id="369" r:id="rId36"/>
    <p:sldId id="308" r:id="rId37"/>
    <p:sldId id="37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4660"/>
  </p:normalViewPr>
  <p:slideViewPr>
    <p:cSldViewPr snapToGrid="0">
      <p:cViewPr varScale="1">
        <p:scale>
          <a:sx n="95" d="100"/>
          <a:sy n="95"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81696-197E-426F-AA9A-95E1A38185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7347B8-6D08-4618-8FF0-161C17791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9EE3AB-A8FF-4618-BDA4-B71D3DC4CC25}"/>
              </a:ext>
            </a:extLst>
          </p:cNvPr>
          <p:cNvSpPr>
            <a:spLocks noGrp="1"/>
          </p:cNvSpPr>
          <p:nvPr>
            <p:ph type="dt" sz="half" idx="10"/>
          </p:nvPr>
        </p:nvSpPr>
        <p:spPr/>
        <p:txBody>
          <a:bodyPr/>
          <a:lstStyle/>
          <a:p>
            <a:fld id="{F95DDCF6-20BE-419D-BAC2-66B92F1B9095}" type="datetimeFigureOut">
              <a:rPr lang="en-US" smtClean="0"/>
              <a:t>5/19/2022</a:t>
            </a:fld>
            <a:endParaRPr lang="en-US" dirty="0"/>
          </a:p>
        </p:txBody>
      </p:sp>
      <p:sp>
        <p:nvSpPr>
          <p:cNvPr id="5" name="Footer Placeholder 4">
            <a:extLst>
              <a:ext uri="{FF2B5EF4-FFF2-40B4-BE49-F238E27FC236}">
                <a16:creationId xmlns:a16="http://schemas.microsoft.com/office/drawing/2014/main" id="{355549AE-E97E-4FA6-90E1-4EF813981A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4BF605-C48C-431D-9C64-1215BE55699F}"/>
              </a:ext>
            </a:extLst>
          </p:cNvPr>
          <p:cNvSpPr>
            <a:spLocks noGrp="1"/>
          </p:cNvSpPr>
          <p:nvPr>
            <p:ph type="sldNum" sz="quarter" idx="12"/>
          </p:nvPr>
        </p:nvSpPr>
        <p:spPr/>
        <p:txBody>
          <a:bodyPr/>
          <a:lstStyle/>
          <a:p>
            <a:fld id="{1269132B-6A34-4E9F-87B0-33BF32E8AE81}" type="slidenum">
              <a:rPr lang="en-US" smtClean="0"/>
              <a:t>‹#›</a:t>
            </a:fld>
            <a:endParaRPr lang="en-US" dirty="0"/>
          </a:p>
        </p:txBody>
      </p:sp>
    </p:spTree>
    <p:extLst>
      <p:ext uri="{BB962C8B-B14F-4D97-AF65-F5344CB8AC3E}">
        <p14:creationId xmlns:p14="http://schemas.microsoft.com/office/powerpoint/2010/main" val="419203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B8DC1-7B6A-4E13-8231-4A9CAAAD9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BD49B1-FE38-4CE0-8145-2656B39F8C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A70C9-7EE1-4F9F-AFC7-420E57C87C67}"/>
              </a:ext>
            </a:extLst>
          </p:cNvPr>
          <p:cNvSpPr>
            <a:spLocks noGrp="1"/>
          </p:cNvSpPr>
          <p:nvPr>
            <p:ph type="dt" sz="half" idx="10"/>
          </p:nvPr>
        </p:nvSpPr>
        <p:spPr/>
        <p:txBody>
          <a:bodyPr/>
          <a:lstStyle/>
          <a:p>
            <a:fld id="{F95DDCF6-20BE-419D-BAC2-66B92F1B9095}" type="datetimeFigureOut">
              <a:rPr lang="en-US" smtClean="0"/>
              <a:t>5/19/2022</a:t>
            </a:fld>
            <a:endParaRPr lang="en-US" dirty="0"/>
          </a:p>
        </p:txBody>
      </p:sp>
      <p:sp>
        <p:nvSpPr>
          <p:cNvPr id="5" name="Footer Placeholder 4">
            <a:extLst>
              <a:ext uri="{FF2B5EF4-FFF2-40B4-BE49-F238E27FC236}">
                <a16:creationId xmlns:a16="http://schemas.microsoft.com/office/drawing/2014/main" id="{59AD3CBC-C44A-44B2-AD7E-F62097C5C6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979767-7729-410A-9103-3ED3511A3331}"/>
              </a:ext>
            </a:extLst>
          </p:cNvPr>
          <p:cNvSpPr>
            <a:spLocks noGrp="1"/>
          </p:cNvSpPr>
          <p:nvPr>
            <p:ph type="sldNum" sz="quarter" idx="12"/>
          </p:nvPr>
        </p:nvSpPr>
        <p:spPr/>
        <p:txBody>
          <a:bodyPr/>
          <a:lstStyle/>
          <a:p>
            <a:fld id="{1269132B-6A34-4E9F-87B0-33BF32E8AE81}" type="slidenum">
              <a:rPr lang="en-US" smtClean="0"/>
              <a:t>‹#›</a:t>
            </a:fld>
            <a:endParaRPr lang="en-US" dirty="0"/>
          </a:p>
        </p:txBody>
      </p:sp>
    </p:spTree>
    <p:extLst>
      <p:ext uri="{BB962C8B-B14F-4D97-AF65-F5344CB8AC3E}">
        <p14:creationId xmlns:p14="http://schemas.microsoft.com/office/powerpoint/2010/main" val="2225926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9BEB13-106D-4777-B5F9-BB9F7CC441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71F7BA-2710-4C39-8D87-B2BAAA38C0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D2EC72-D1F3-4BAF-8ED7-9D168A041C57}"/>
              </a:ext>
            </a:extLst>
          </p:cNvPr>
          <p:cNvSpPr>
            <a:spLocks noGrp="1"/>
          </p:cNvSpPr>
          <p:nvPr>
            <p:ph type="dt" sz="half" idx="10"/>
          </p:nvPr>
        </p:nvSpPr>
        <p:spPr/>
        <p:txBody>
          <a:bodyPr/>
          <a:lstStyle/>
          <a:p>
            <a:fld id="{F95DDCF6-20BE-419D-BAC2-66B92F1B9095}" type="datetimeFigureOut">
              <a:rPr lang="en-US" smtClean="0"/>
              <a:t>5/19/2022</a:t>
            </a:fld>
            <a:endParaRPr lang="en-US" dirty="0"/>
          </a:p>
        </p:txBody>
      </p:sp>
      <p:sp>
        <p:nvSpPr>
          <p:cNvPr id="5" name="Footer Placeholder 4">
            <a:extLst>
              <a:ext uri="{FF2B5EF4-FFF2-40B4-BE49-F238E27FC236}">
                <a16:creationId xmlns:a16="http://schemas.microsoft.com/office/drawing/2014/main" id="{EE674886-5958-4269-8D79-ED9A7DAECF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E1183C-4D3A-4D11-9B15-68A3BE44CAE7}"/>
              </a:ext>
            </a:extLst>
          </p:cNvPr>
          <p:cNvSpPr>
            <a:spLocks noGrp="1"/>
          </p:cNvSpPr>
          <p:nvPr>
            <p:ph type="sldNum" sz="quarter" idx="12"/>
          </p:nvPr>
        </p:nvSpPr>
        <p:spPr/>
        <p:txBody>
          <a:bodyPr/>
          <a:lstStyle/>
          <a:p>
            <a:fld id="{1269132B-6A34-4E9F-87B0-33BF32E8AE81}" type="slidenum">
              <a:rPr lang="en-US" smtClean="0"/>
              <a:t>‹#›</a:t>
            </a:fld>
            <a:endParaRPr lang="en-US" dirty="0"/>
          </a:p>
        </p:txBody>
      </p:sp>
    </p:spTree>
    <p:extLst>
      <p:ext uri="{BB962C8B-B14F-4D97-AF65-F5344CB8AC3E}">
        <p14:creationId xmlns:p14="http://schemas.microsoft.com/office/powerpoint/2010/main" val="2052619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F0B39-5A16-F44D-B9C1-54AEE93A2400}" type="datetimeFigureOut">
              <a:rPr lang="en-US" smtClean="0"/>
              <a:t>5/19/2022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C68B2E-9EC8-0D42-B626-8BC016F3EDE5}" type="slidenum">
              <a:rPr lang="en-US" smtClean="0"/>
              <a:t>‹#›</a:t>
            </a:fld>
            <a:endParaRPr lang="en-US" dirty="0"/>
          </a:p>
        </p:txBody>
      </p:sp>
    </p:spTree>
    <p:extLst>
      <p:ext uri="{BB962C8B-B14F-4D97-AF65-F5344CB8AC3E}">
        <p14:creationId xmlns:p14="http://schemas.microsoft.com/office/powerpoint/2010/main" val="2935403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F0B39-5A16-F44D-B9C1-54AEE93A2400}" type="datetimeFigureOut">
              <a:rPr lang="en-US" smtClean="0"/>
              <a:t>5/19/2022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68B2E-9EC8-0D42-B626-8BC016F3EDE5}" type="slidenum">
              <a:rPr lang="en-US" smtClean="0"/>
              <a:t>‹#›</a:t>
            </a:fld>
            <a:endParaRPr lang="en-US" dirty="0"/>
          </a:p>
        </p:txBody>
      </p:sp>
    </p:spTree>
    <p:extLst>
      <p:ext uri="{BB962C8B-B14F-4D97-AF65-F5344CB8AC3E}">
        <p14:creationId xmlns:p14="http://schemas.microsoft.com/office/powerpoint/2010/main" val="4106379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CC7B8-EDBB-4CA5-BEF1-C951D1B034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4519E3-FAD9-42C8-961A-A41B5B49A7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2A9AD-B218-40D1-907A-751C63A2B20B}"/>
              </a:ext>
            </a:extLst>
          </p:cNvPr>
          <p:cNvSpPr>
            <a:spLocks noGrp="1"/>
          </p:cNvSpPr>
          <p:nvPr>
            <p:ph type="dt" sz="half" idx="10"/>
          </p:nvPr>
        </p:nvSpPr>
        <p:spPr/>
        <p:txBody>
          <a:bodyPr/>
          <a:lstStyle/>
          <a:p>
            <a:fld id="{F95DDCF6-20BE-419D-BAC2-66B92F1B9095}" type="datetimeFigureOut">
              <a:rPr lang="en-US" smtClean="0"/>
              <a:t>5/19/2022</a:t>
            </a:fld>
            <a:endParaRPr lang="en-US" dirty="0"/>
          </a:p>
        </p:txBody>
      </p:sp>
      <p:sp>
        <p:nvSpPr>
          <p:cNvPr id="5" name="Footer Placeholder 4">
            <a:extLst>
              <a:ext uri="{FF2B5EF4-FFF2-40B4-BE49-F238E27FC236}">
                <a16:creationId xmlns:a16="http://schemas.microsoft.com/office/drawing/2014/main" id="{11CD5DC0-DF58-4B6B-93E3-0414A0C7E9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9D9A4C-516D-4140-BCA0-B5A83418D07E}"/>
              </a:ext>
            </a:extLst>
          </p:cNvPr>
          <p:cNvSpPr>
            <a:spLocks noGrp="1"/>
          </p:cNvSpPr>
          <p:nvPr>
            <p:ph type="sldNum" sz="quarter" idx="12"/>
          </p:nvPr>
        </p:nvSpPr>
        <p:spPr/>
        <p:txBody>
          <a:bodyPr/>
          <a:lstStyle/>
          <a:p>
            <a:fld id="{1269132B-6A34-4E9F-87B0-33BF32E8AE81}" type="slidenum">
              <a:rPr lang="en-US" smtClean="0"/>
              <a:t>‹#›</a:t>
            </a:fld>
            <a:endParaRPr lang="en-US" dirty="0"/>
          </a:p>
        </p:txBody>
      </p:sp>
    </p:spTree>
    <p:extLst>
      <p:ext uri="{BB962C8B-B14F-4D97-AF65-F5344CB8AC3E}">
        <p14:creationId xmlns:p14="http://schemas.microsoft.com/office/powerpoint/2010/main" val="188330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03209-CABE-4A2A-B4F0-F0B7B132E8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39C6DE-1B63-4F30-B04B-3674F3EF85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04A320-CD10-47CB-B858-10C617B7B2C5}"/>
              </a:ext>
            </a:extLst>
          </p:cNvPr>
          <p:cNvSpPr>
            <a:spLocks noGrp="1"/>
          </p:cNvSpPr>
          <p:nvPr>
            <p:ph type="dt" sz="half" idx="10"/>
          </p:nvPr>
        </p:nvSpPr>
        <p:spPr/>
        <p:txBody>
          <a:bodyPr/>
          <a:lstStyle/>
          <a:p>
            <a:fld id="{F95DDCF6-20BE-419D-BAC2-66B92F1B9095}" type="datetimeFigureOut">
              <a:rPr lang="en-US" smtClean="0"/>
              <a:t>5/19/2022</a:t>
            </a:fld>
            <a:endParaRPr lang="en-US" dirty="0"/>
          </a:p>
        </p:txBody>
      </p:sp>
      <p:sp>
        <p:nvSpPr>
          <p:cNvPr id="5" name="Footer Placeholder 4">
            <a:extLst>
              <a:ext uri="{FF2B5EF4-FFF2-40B4-BE49-F238E27FC236}">
                <a16:creationId xmlns:a16="http://schemas.microsoft.com/office/drawing/2014/main" id="{4B3D1382-5705-4621-8386-28B5494E09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E8884E-764B-478F-87E1-F831B893B77A}"/>
              </a:ext>
            </a:extLst>
          </p:cNvPr>
          <p:cNvSpPr>
            <a:spLocks noGrp="1"/>
          </p:cNvSpPr>
          <p:nvPr>
            <p:ph type="sldNum" sz="quarter" idx="12"/>
          </p:nvPr>
        </p:nvSpPr>
        <p:spPr/>
        <p:txBody>
          <a:bodyPr/>
          <a:lstStyle/>
          <a:p>
            <a:fld id="{1269132B-6A34-4E9F-87B0-33BF32E8AE81}" type="slidenum">
              <a:rPr lang="en-US" smtClean="0"/>
              <a:t>‹#›</a:t>
            </a:fld>
            <a:endParaRPr lang="en-US" dirty="0"/>
          </a:p>
        </p:txBody>
      </p:sp>
    </p:spTree>
    <p:extLst>
      <p:ext uri="{BB962C8B-B14F-4D97-AF65-F5344CB8AC3E}">
        <p14:creationId xmlns:p14="http://schemas.microsoft.com/office/powerpoint/2010/main" val="4273248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179FB-E762-4BBC-A364-A99335BB06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F69B9A-F5C8-4D92-8097-5F08F84920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1CD8F0-F6AE-4636-AEDC-E2CD436869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60FCC0-13EB-4A98-A092-8CB9D57C6100}"/>
              </a:ext>
            </a:extLst>
          </p:cNvPr>
          <p:cNvSpPr>
            <a:spLocks noGrp="1"/>
          </p:cNvSpPr>
          <p:nvPr>
            <p:ph type="dt" sz="half" idx="10"/>
          </p:nvPr>
        </p:nvSpPr>
        <p:spPr/>
        <p:txBody>
          <a:bodyPr/>
          <a:lstStyle/>
          <a:p>
            <a:fld id="{F95DDCF6-20BE-419D-BAC2-66B92F1B9095}" type="datetimeFigureOut">
              <a:rPr lang="en-US" smtClean="0"/>
              <a:t>5/19/2022</a:t>
            </a:fld>
            <a:endParaRPr lang="en-US" dirty="0"/>
          </a:p>
        </p:txBody>
      </p:sp>
      <p:sp>
        <p:nvSpPr>
          <p:cNvPr id="6" name="Footer Placeholder 5">
            <a:extLst>
              <a:ext uri="{FF2B5EF4-FFF2-40B4-BE49-F238E27FC236}">
                <a16:creationId xmlns:a16="http://schemas.microsoft.com/office/drawing/2014/main" id="{AD8695DF-0D85-495E-96DE-1CD10584AB7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C5FDDC-8CBD-4DA5-AE3C-4C25AC39828E}"/>
              </a:ext>
            </a:extLst>
          </p:cNvPr>
          <p:cNvSpPr>
            <a:spLocks noGrp="1"/>
          </p:cNvSpPr>
          <p:nvPr>
            <p:ph type="sldNum" sz="quarter" idx="12"/>
          </p:nvPr>
        </p:nvSpPr>
        <p:spPr/>
        <p:txBody>
          <a:bodyPr/>
          <a:lstStyle/>
          <a:p>
            <a:fld id="{1269132B-6A34-4E9F-87B0-33BF32E8AE81}" type="slidenum">
              <a:rPr lang="en-US" smtClean="0"/>
              <a:t>‹#›</a:t>
            </a:fld>
            <a:endParaRPr lang="en-US" dirty="0"/>
          </a:p>
        </p:txBody>
      </p:sp>
    </p:spTree>
    <p:extLst>
      <p:ext uri="{BB962C8B-B14F-4D97-AF65-F5344CB8AC3E}">
        <p14:creationId xmlns:p14="http://schemas.microsoft.com/office/powerpoint/2010/main" val="1283677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06EF8-8696-4A69-852B-47C30E034C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4CE5FC-ACD7-4E6E-B718-5FA8116298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6D192E-53CE-4A80-A9C1-B33E9E2416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8C8990-D7D8-471F-953B-18702B649A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4EEFED-CAEF-4A6D-B795-1BFB4E4FD3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F1AEE-4A52-40DC-8CE5-A8CCEBD02525}"/>
              </a:ext>
            </a:extLst>
          </p:cNvPr>
          <p:cNvSpPr>
            <a:spLocks noGrp="1"/>
          </p:cNvSpPr>
          <p:nvPr>
            <p:ph type="dt" sz="half" idx="10"/>
          </p:nvPr>
        </p:nvSpPr>
        <p:spPr/>
        <p:txBody>
          <a:bodyPr/>
          <a:lstStyle/>
          <a:p>
            <a:fld id="{F95DDCF6-20BE-419D-BAC2-66B92F1B9095}" type="datetimeFigureOut">
              <a:rPr lang="en-US" smtClean="0"/>
              <a:t>5/19/2022</a:t>
            </a:fld>
            <a:endParaRPr lang="en-US" dirty="0"/>
          </a:p>
        </p:txBody>
      </p:sp>
      <p:sp>
        <p:nvSpPr>
          <p:cNvPr id="8" name="Footer Placeholder 7">
            <a:extLst>
              <a:ext uri="{FF2B5EF4-FFF2-40B4-BE49-F238E27FC236}">
                <a16:creationId xmlns:a16="http://schemas.microsoft.com/office/drawing/2014/main" id="{B11F930E-40A4-4B6D-A987-C65F78244A1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932090-3D2A-4D8D-81C7-0651C3321F51}"/>
              </a:ext>
            </a:extLst>
          </p:cNvPr>
          <p:cNvSpPr>
            <a:spLocks noGrp="1"/>
          </p:cNvSpPr>
          <p:nvPr>
            <p:ph type="sldNum" sz="quarter" idx="12"/>
          </p:nvPr>
        </p:nvSpPr>
        <p:spPr/>
        <p:txBody>
          <a:bodyPr/>
          <a:lstStyle/>
          <a:p>
            <a:fld id="{1269132B-6A34-4E9F-87B0-33BF32E8AE81}" type="slidenum">
              <a:rPr lang="en-US" smtClean="0"/>
              <a:t>‹#›</a:t>
            </a:fld>
            <a:endParaRPr lang="en-US" dirty="0"/>
          </a:p>
        </p:txBody>
      </p:sp>
    </p:spTree>
    <p:extLst>
      <p:ext uri="{BB962C8B-B14F-4D97-AF65-F5344CB8AC3E}">
        <p14:creationId xmlns:p14="http://schemas.microsoft.com/office/powerpoint/2010/main" val="2613058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AF79-1AE8-47F6-A043-3A8DF095EC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3F8B51-ABC0-451E-9DD1-EA0A631784D5}"/>
              </a:ext>
            </a:extLst>
          </p:cNvPr>
          <p:cNvSpPr>
            <a:spLocks noGrp="1"/>
          </p:cNvSpPr>
          <p:nvPr>
            <p:ph type="dt" sz="half" idx="10"/>
          </p:nvPr>
        </p:nvSpPr>
        <p:spPr/>
        <p:txBody>
          <a:bodyPr/>
          <a:lstStyle/>
          <a:p>
            <a:fld id="{F95DDCF6-20BE-419D-BAC2-66B92F1B9095}" type="datetimeFigureOut">
              <a:rPr lang="en-US" smtClean="0"/>
              <a:t>5/19/2022</a:t>
            </a:fld>
            <a:endParaRPr lang="en-US" dirty="0"/>
          </a:p>
        </p:txBody>
      </p:sp>
      <p:sp>
        <p:nvSpPr>
          <p:cNvPr id="4" name="Footer Placeholder 3">
            <a:extLst>
              <a:ext uri="{FF2B5EF4-FFF2-40B4-BE49-F238E27FC236}">
                <a16:creationId xmlns:a16="http://schemas.microsoft.com/office/drawing/2014/main" id="{5A44F9AD-3AAC-4019-B4B2-91F600CF033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A2527DD-E881-41B8-B0CF-38997CDB3596}"/>
              </a:ext>
            </a:extLst>
          </p:cNvPr>
          <p:cNvSpPr>
            <a:spLocks noGrp="1"/>
          </p:cNvSpPr>
          <p:nvPr>
            <p:ph type="sldNum" sz="quarter" idx="12"/>
          </p:nvPr>
        </p:nvSpPr>
        <p:spPr/>
        <p:txBody>
          <a:bodyPr/>
          <a:lstStyle/>
          <a:p>
            <a:fld id="{1269132B-6A34-4E9F-87B0-33BF32E8AE81}" type="slidenum">
              <a:rPr lang="en-US" smtClean="0"/>
              <a:t>‹#›</a:t>
            </a:fld>
            <a:endParaRPr lang="en-US" dirty="0"/>
          </a:p>
        </p:txBody>
      </p:sp>
    </p:spTree>
    <p:extLst>
      <p:ext uri="{BB962C8B-B14F-4D97-AF65-F5344CB8AC3E}">
        <p14:creationId xmlns:p14="http://schemas.microsoft.com/office/powerpoint/2010/main" val="547167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2226D6-FF25-4EF4-BBB5-9807C52830E1}"/>
              </a:ext>
            </a:extLst>
          </p:cNvPr>
          <p:cNvSpPr>
            <a:spLocks noGrp="1"/>
          </p:cNvSpPr>
          <p:nvPr>
            <p:ph type="dt" sz="half" idx="10"/>
          </p:nvPr>
        </p:nvSpPr>
        <p:spPr/>
        <p:txBody>
          <a:bodyPr/>
          <a:lstStyle/>
          <a:p>
            <a:fld id="{F95DDCF6-20BE-419D-BAC2-66B92F1B9095}" type="datetimeFigureOut">
              <a:rPr lang="en-US" smtClean="0"/>
              <a:t>5/19/2022</a:t>
            </a:fld>
            <a:endParaRPr lang="en-US" dirty="0"/>
          </a:p>
        </p:txBody>
      </p:sp>
      <p:sp>
        <p:nvSpPr>
          <p:cNvPr id="3" name="Footer Placeholder 2">
            <a:extLst>
              <a:ext uri="{FF2B5EF4-FFF2-40B4-BE49-F238E27FC236}">
                <a16:creationId xmlns:a16="http://schemas.microsoft.com/office/drawing/2014/main" id="{47BEF308-E430-4C1F-BFEA-928534A9404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A15AA04-DBBC-4F05-945D-7272DE312481}"/>
              </a:ext>
            </a:extLst>
          </p:cNvPr>
          <p:cNvSpPr>
            <a:spLocks noGrp="1"/>
          </p:cNvSpPr>
          <p:nvPr>
            <p:ph type="sldNum" sz="quarter" idx="12"/>
          </p:nvPr>
        </p:nvSpPr>
        <p:spPr/>
        <p:txBody>
          <a:bodyPr/>
          <a:lstStyle/>
          <a:p>
            <a:fld id="{1269132B-6A34-4E9F-87B0-33BF32E8AE81}" type="slidenum">
              <a:rPr lang="en-US" smtClean="0"/>
              <a:t>‹#›</a:t>
            </a:fld>
            <a:endParaRPr lang="en-US" dirty="0"/>
          </a:p>
        </p:txBody>
      </p:sp>
    </p:spTree>
    <p:extLst>
      <p:ext uri="{BB962C8B-B14F-4D97-AF65-F5344CB8AC3E}">
        <p14:creationId xmlns:p14="http://schemas.microsoft.com/office/powerpoint/2010/main" val="2639050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527F6-0E67-4340-B958-260157AD86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29FB48-CF1D-4B04-A14F-A8438DABCA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1971B3-1D79-436F-9173-27FBCA760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FD94D6-8A96-4376-8F54-164CA8E5DA04}"/>
              </a:ext>
            </a:extLst>
          </p:cNvPr>
          <p:cNvSpPr>
            <a:spLocks noGrp="1"/>
          </p:cNvSpPr>
          <p:nvPr>
            <p:ph type="dt" sz="half" idx="10"/>
          </p:nvPr>
        </p:nvSpPr>
        <p:spPr/>
        <p:txBody>
          <a:bodyPr/>
          <a:lstStyle/>
          <a:p>
            <a:fld id="{F95DDCF6-20BE-419D-BAC2-66B92F1B9095}" type="datetimeFigureOut">
              <a:rPr lang="en-US" smtClean="0"/>
              <a:t>5/19/2022</a:t>
            </a:fld>
            <a:endParaRPr lang="en-US" dirty="0"/>
          </a:p>
        </p:txBody>
      </p:sp>
      <p:sp>
        <p:nvSpPr>
          <p:cNvPr id="6" name="Footer Placeholder 5">
            <a:extLst>
              <a:ext uri="{FF2B5EF4-FFF2-40B4-BE49-F238E27FC236}">
                <a16:creationId xmlns:a16="http://schemas.microsoft.com/office/drawing/2014/main" id="{148F65DE-6C95-4E40-B465-FB46BDE42C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400F78-55AD-45A7-BB4D-C5C28F26879B}"/>
              </a:ext>
            </a:extLst>
          </p:cNvPr>
          <p:cNvSpPr>
            <a:spLocks noGrp="1"/>
          </p:cNvSpPr>
          <p:nvPr>
            <p:ph type="sldNum" sz="quarter" idx="12"/>
          </p:nvPr>
        </p:nvSpPr>
        <p:spPr/>
        <p:txBody>
          <a:bodyPr/>
          <a:lstStyle/>
          <a:p>
            <a:fld id="{1269132B-6A34-4E9F-87B0-33BF32E8AE81}" type="slidenum">
              <a:rPr lang="en-US" smtClean="0"/>
              <a:t>‹#›</a:t>
            </a:fld>
            <a:endParaRPr lang="en-US" dirty="0"/>
          </a:p>
        </p:txBody>
      </p:sp>
    </p:spTree>
    <p:extLst>
      <p:ext uri="{BB962C8B-B14F-4D97-AF65-F5344CB8AC3E}">
        <p14:creationId xmlns:p14="http://schemas.microsoft.com/office/powerpoint/2010/main" val="3277310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DEC2-DD8C-4C32-94C1-0252AE2D3F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6D9900-A94A-4325-A549-34170119FB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42AF39F-5C8E-41BF-8D53-1953662D7B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C9F71-3E61-47E4-9CF6-AA2778390F70}"/>
              </a:ext>
            </a:extLst>
          </p:cNvPr>
          <p:cNvSpPr>
            <a:spLocks noGrp="1"/>
          </p:cNvSpPr>
          <p:nvPr>
            <p:ph type="dt" sz="half" idx="10"/>
          </p:nvPr>
        </p:nvSpPr>
        <p:spPr/>
        <p:txBody>
          <a:bodyPr/>
          <a:lstStyle/>
          <a:p>
            <a:fld id="{F95DDCF6-20BE-419D-BAC2-66B92F1B9095}" type="datetimeFigureOut">
              <a:rPr lang="en-US" smtClean="0"/>
              <a:t>5/19/2022</a:t>
            </a:fld>
            <a:endParaRPr lang="en-US" dirty="0"/>
          </a:p>
        </p:txBody>
      </p:sp>
      <p:sp>
        <p:nvSpPr>
          <p:cNvPr id="6" name="Footer Placeholder 5">
            <a:extLst>
              <a:ext uri="{FF2B5EF4-FFF2-40B4-BE49-F238E27FC236}">
                <a16:creationId xmlns:a16="http://schemas.microsoft.com/office/drawing/2014/main" id="{5B4A0AD4-BB89-4840-90E9-21B1D50BD6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9E3775-DF1B-47FC-BC5B-FE5EE9A54D83}"/>
              </a:ext>
            </a:extLst>
          </p:cNvPr>
          <p:cNvSpPr>
            <a:spLocks noGrp="1"/>
          </p:cNvSpPr>
          <p:nvPr>
            <p:ph type="sldNum" sz="quarter" idx="12"/>
          </p:nvPr>
        </p:nvSpPr>
        <p:spPr/>
        <p:txBody>
          <a:bodyPr/>
          <a:lstStyle/>
          <a:p>
            <a:fld id="{1269132B-6A34-4E9F-87B0-33BF32E8AE81}" type="slidenum">
              <a:rPr lang="en-US" smtClean="0"/>
              <a:t>‹#›</a:t>
            </a:fld>
            <a:endParaRPr lang="en-US" dirty="0"/>
          </a:p>
        </p:txBody>
      </p:sp>
    </p:spTree>
    <p:extLst>
      <p:ext uri="{BB962C8B-B14F-4D97-AF65-F5344CB8AC3E}">
        <p14:creationId xmlns:p14="http://schemas.microsoft.com/office/powerpoint/2010/main" val="226096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21C8E6-6C34-4FC9-B64F-D06C8A3140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2C9580-AA57-419C-A233-7D63779758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92F5-2786-4633-9457-12AA754AC6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DDCF6-20BE-419D-BAC2-66B92F1B9095}" type="datetimeFigureOut">
              <a:rPr lang="en-US" smtClean="0"/>
              <a:t>5/19/2022</a:t>
            </a:fld>
            <a:endParaRPr lang="en-US" dirty="0"/>
          </a:p>
        </p:txBody>
      </p:sp>
      <p:sp>
        <p:nvSpPr>
          <p:cNvPr id="5" name="Footer Placeholder 4">
            <a:extLst>
              <a:ext uri="{FF2B5EF4-FFF2-40B4-BE49-F238E27FC236}">
                <a16:creationId xmlns:a16="http://schemas.microsoft.com/office/drawing/2014/main" id="{34E76029-4F1B-42CD-A3E3-6C30A20303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988ECF2-87B3-402F-B259-96FA40C55C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69132B-6A34-4E9F-87B0-33BF32E8AE81}" type="slidenum">
              <a:rPr lang="en-US" smtClean="0"/>
              <a:t>‹#›</a:t>
            </a:fld>
            <a:endParaRPr lang="en-US" dirty="0"/>
          </a:p>
        </p:txBody>
      </p:sp>
    </p:spTree>
    <p:extLst>
      <p:ext uri="{BB962C8B-B14F-4D97-AF65-F5344CB8AC3E}">
        <p14:creationId xmlns:p14="http://schemas.microsoft.com/office/powerpoint/2010/main" val="275997213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62"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F0B39-5A16-F44D-B9C1-54AEE93A2400}" type="datetimeFigureOut">
              <a:rPr lang="en-US" smtClean="0"/>
              <a:t>5/19/2022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68B2E-9EC8-0D42-B626-8BC016F3EDE5}" type="slidenum">
              <a:rPr lang="en-US" smtClean="0"/>
              <a:t>‹#›</a:t>
            </a:fld>
            <a:endParaRPr lang="en-US" dirty="0"/>
          </a:p>
        </p:txBody>
      </p:sp>
    </p:spTree>
    <p:extLst>
      <p:ext uri="{BB962C8B-B14F-4D97-AF65-F5344CB8AC3E}">
        <p14:creationId xmlns:p14="http://schemas.microsoft.com/office/powerpoint/2010/main" val="3823241817"/>
      </p:ext>
    </p:extLst>
  </p:cSld>
  <p:clrMap bg1="lt1" tx1="dk1" bg2="lt2" tx2="dk2" accent1="accent1" accent2="accent2" accent3="accent3" accent4="accent4" accent5="accent5" accent6="accent6" hlink="hlink" folHlink="folHlink"/>
  <p:sldLayoutIdLst>
    <p:sldLayoutId id="2147483655"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microenterprisealabama.org/" TargetMode="External"/><Relationship Id="rId2" Type="http://schemas.openxmlformats.org/officeDocument/2006/relationships/hyperlink" Target="https://www.georgiamicrobiz.org/" TargetMode="External"/><Relationship Id="rId1" Type="http://schemas.openxmlformats.org/officeDocument/2006/relationships/slideLayout" Target="../slideLayouts/slideLayout13.xml"/><Relationship Id="rId5" Type="http://schemas.openxmlformats.org/officeDocument/2006/relationships/hyperlink" Target="https://www.score.org/" TargetMode="External"/><Relationship Id="rId4" Type="http://schemas.openxmlformats.org/officeDocument/2006/relationships/hyperlink" Target="https://www.goodwillswfl.org/microenterpris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ogle.com/imgres?imgurl=http://d.gr-assets.com/books/1328857285m/1212357.jpg&amp;imgrefurl=http://www.goodreads.com/book/show/7087761-fear-came-to-town&amp;docid=c-mpzAuMVW6FxM&amp;tbnid=430c_dJtywHn7M:&amp;w=98&amp;h=152&amp;bih=612&amp;biw=1132&amp;ved=0ahUKEwj2xY2xxMDMAhXLJCYKHS-dANIQMwglKAYwBg&amp;iact=mrc&amp;uact=8"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dvancingemployment.com/"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1CFF-433D-4AF1-B4B9-BF0490FD90FA}"/>
              </a:ext>
            </a:extLst>
          </p:cNvPr>
          <p:cNvSpPr>
            <a:spLocks noGrp="1"/>
          </p:cNvSpPr>
          <p:nvPr>
            <p:ph type="title"/>
          </p:nvPr>
        </p:nvSpPr>
        <p:spPr/>
        <p:txBody>
          <a:bodyPr/>
          <a:lstStyle/>
          <a:p>
            <a:r>
              <a:rPr lang="en-US" dirty="0"/>
              <a:t>           The Economics of Our Work </a:t>
            </a:r>
          </a:p>
        </p:txBody>
      </p:sp>
      <p:pic>
        <p:nvPicPr>
          <p:cNvPr id="5" name="Content Placeholder 4">
            <a:extLst>
              <a:ext uri="{FF2B5EF4-FFF2-40B4-BE49-F238E27FC236}">
                <a16:creationId xmlns:a16="http://schemas.microsoft.com/office/drawing/2014/main" id="{64FC38C8-B9E8-462D-AE2B-CF5E109100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4105367"/>
            <a:ext cx="10515600" cy="2636654"/>
          </a:xfrm>
        </p:spPr>
      </p:pic>
      <p:sp>
        <p:nvSpPr>
          <p:cNvPr id="6" name="TextBox 5">
            <a:extLst>
              <a:ext uri="{FF2B5EF4-FFF2-40B4-BE49-F238E27FC236}">
                <a16:creationId xmlns:a16="http://schemas.microsoft.com/office/drawing/2014/main" id="{D9FB7A69-93A0-455F-BC90-0E68834269A9}"/>
              </a:ext>
            </a:extLst>
          </p:cNvPr>
          <p:cNvSpPr txBox="1"/>
          <p:nvPr/>
        </p:nvSpPr>
        <p:spPr>
          <a:xfrm>
            <a:off x="838200" y="2290968"/>
            <a:ext cx="4640053" cy="923330"/>
          </a:xfrm>
          <a:prstGeom prst="rect">
            <a:avLst/>
          </a:prstGeom>
          <a:noFill/>
        </p:spPr>
        <p:txBody>
          <a:bodyPr wrap="none" rtlCol="0">
            <a:spAutoFit/>
          </a:bodyPr>
          <a:lstStyle/>
          <a:p>
            <a:r>
              <a:rPr lang="en-US" dirty="0"/>
              <a:t>Doug Crandell</a:t>
            </a:r>
          </a:p>
          <a:p>
            <a:r>
              <a:rPr lang="en-US" dirty="0"/>
              <a:t>Public Service Faculty</a:t>
            </a:r>
          </a:p>
          <a:p>
            <a:r>
              <a:rPr lang="en-US" dirty="0"/>
              <a:t>Institute on Human Development and Disability</a:t>
            </a:r>
          </a:p>
        </p:txBody>
      </p:sp>
      <p:sp>
        <p:nvSpPr>
          <p:cNvPr id="3" name="AutoShape 2">
            <a:extLst>
              <a:ext uri="{FF2B5EF4-FFF2-40B4-BE49-F238E27FC236}">
                <a16:creationId xmlns:a16="http://schemas.microsoft.com/office/drawing/2014/main" id="{E70677A8-A29F-408F-9324-4253AF55CD1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a:extLst>
              <a:ext uri="{FF2B5EF4-FFF2-40B4-BE49-F238E27FC236}">
                <a16:creationId xmlns:a16="http://schemas.microsoft.com/office/drawing/2014/main" id="{0D538C2D-A09B-419E-B67E-DC3419F0A790}"/>
              </a:ext>
            </a:extLst>
          </p:cNvPr>
          <p:cNvPicPr>
            <a:picLocks noChangeAspect="1"/>
          </p:cNvPicPr>
          <p:nvPr/>
        </p:nvPicPr>
        <p:blipFill>
          <a:blip r:embed="rId3"/>
          <a:stretch>
            <a:fillRect/>
          </a:stretch>
        </p:blipFill>
        <p:spPr>
          <a:xfrm>
            <a:off x="7057022" y="1804598"/>
            <a:ext cx="3371850" cy="1409700"/>
          </a:xfrm>
          <a:prstGeom prst="rect">
            <a:avLst/>
          </a:prstGeom>
        </p:spPr>
      </p:pic>
    </p:spTree>
    <p:extLst>
      <p:ext uri="{BB962C8B-B14F-4D97-AF65-F5344CB8AC3E}">
        <p14:creationId xmlns:p14="http://schemas.microsoft.com/office/powerpoint/2010/main" val="1155592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Employer Engagement and Customized Employment (KSAs)</a:t>
            </a:r>
          </a:p>
        </p:txBody>
      </p:sp>
      <p:sp>
        <p:nvSpPr>
          <p:cNvPr id="3" name="Content Placeholder 2"/>
          <p:cNvSpPr>
            <a:spLocks noGrp="1"/>
          </p:cNvSpPr>
          <p:nvPr>
            <p:ph idx="1"/>
          </p:nvPr>
        </p:nvSpPr>
        <p:spPr/>
        <p:txBody>
          <a:bodyPr>
            <a:normAutofit fontScale="70000" lnSpcReduction="20000"/>
          </a:bodyPr>
          <a:lstStyle/>
          <a:p>
            <a:pPr marL="457200" indent="-457200"/>
            <a:r>
              <a:rPr lang="en-US" sz="3400" dirty="0"/>
              <a:t>Identify social networks, strategically enter those networks, and act as a bridge to develop social capital (that is, relationships which can be leveraged to match the job seeker’s interests and strengths) for the job seeker. (Quick Exercise)</a:t>
            </a:r>
          </a:p>
          <a:p>
            <a:pPr marL="457200" indent="-457200"/>
            <a:r>
              <a:rPr lang="en-US" sz="3400" dirty="0"/>
              <a:t>Develop a formal or informal CE proposal with the job seeker that fills the employer's business need with the job seeker's contributions. </a:t>
            </a:r>
          </a:p>
          <a:p>
            <a:pPr marL="457200" indent="-457200"/>
            <a:r>
              <a:rPr lang="en-US" sz="3400" dirty="0"/>
              <a:t>Contact the employer to schedule a customized job development meeting with the employer. </a:t>
            </a:r>
          </a:p>
          <a:p>
            <a:pPr marL="457200" indent="-457200"/>
            <a:r>
              <a:rPr lang="en-US" sz="3400" dirty="0"/>
              <a:t>Conduct a customized job development meeting with the employer and job seeker to negotiate a customized job description, job supports, and terms of employment (for example, hours, pay). </a:t>
            </a:r>
          </a:p>
          <a:p>
            <a:pPr marL="457200" indent="-457200"/>
            <a:r>
              <a:rPr lang="en-US" sz="3400" dirty="0"/>
              <a:t>Analyze how to maximize naturally occurring supports, building on the organization’s training and development programs to ensure that the job seeker will have adequate on-going support resulting in continuing meaningful employment. </a:t>
            </a:r>
          </a:p>
          <a:p>
            <a:pPr marL="0" indent="0">
              <a:buNone/>
            </a:pPr>
            <a:endParaRPr lang="en-US" sz="3400" dirty="0">
              <a:solidFill>
                <a:srgbClr val="FF0000"/>
              </a:solidFill>
            </a:endParaRPr>
          </a:p>
          <a:p>
            <a:endParaRPr lang="en-US" dirty="0"/>
          </a:p>
        </p:txBody>
      </p:sp>
    </p:spTree>
    <p:extLst>
      <p:ext uri="{BB962C8B-B14F-4D97-AF65-F5344CB8AC3E}">
        <p14:creationId xmlns:p14="http://schemas.microsoft.com/office/powerpoint/2010/main" val="582025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Ways to Find Hidden Jobs</a:t>
            </a:r>
            <a:endParaRPr lang="en-US" dirty="0"/>
          </a:p>
        </p:txBody>
      </p:sp>
      <p:sp>
        <p:nvSpPr>
          <p:cNvPr id="3" name="Content Placeholder 2"/>
          <p:cNvSpPr>
            <a:spLocks noGrp="1"/>
          </p:cNvSpPr>
          <p:nvPr>
            <p:ph idx="1"/>
          </p:nvPr>
        </p:nvSpPr>
        <p:spPr/>
        <p:txBody>
          <a:bodyPr>
            <a:normAutofit/>
          </a:bodyPr>
          <a:lstStyle/>
          <a:p>
            <a:pPr marL="0" indent="0">
              <a:buNone/>
            </a:pPr>
            <a:r>
              <a:rPr lang="en-US" b="1" dirty="0"/>
              <a:t>Change the way you network </a:t>
            </a:r>
            <a:r>
              <a:rPr lang="en-US" dirty="0"/>
              <a:t>If you want to crack the hidden job market, you’ve got to be smarter about the way you connect with people with inside knowledge about un-posted openings.</a:t>
            </a:r>
          </a:p>
          <a:p>
            <a:pPr marL="0" indent="0">
              <a:buNone/>
            </a:pPr>
            <a:endParaRPr lang="en-US" dirty="0"/>
          </a:p>
          <a:p>
            <a:pPr marL="0" indent="0">
              <a:buNone/>
            </a:pPr>
            <a:r>
              <a:rPr lang="en-US" b="1" dirty="0"/>
              <a:t> Join a social-civic organization (Lion’s Club, Rotary, Civitan,    etc.) </a:t>
            </a:r>
            <a:r>
              <a:rPr lang="en-US" dirty="0"/>
              <a:t>These groups contain many formal and informal leaders in a community. </a:t>
            </a:r>
          </a:p>
        </p:txBody>
      </p:sp>
    </p:spTree>
    <p:extLst>
      <p:ext uri="{BB962C8B-B14F-4D97-AF65-F5344CB8AC3E}">
        <p14:creationId xmlns:p14="http://schemas.microsoft.com/office/powerpoint/2010/main" val="778476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Ways to Find Hidden Jobs</a:t>
            </a:r>
            <a:endParaRPr lang="en-US" dirty="0"/>
          </a:p>
        </p:txBody>
      </p:sp>
      <p:sp>
        <p:nvSpPr>
          <p:cNvPr id="3" name="Content Placeholder 2"/>
          <p:cNvSpPr>
            <a:spLocks noGrp="1"/>
          </p:cNvSpPr>
          <p:nvPr>
            <p:ph idx="1"/>
          </p:nvPr>
        </p:nvSpPr>
        <p:spPr/>
        <p:txBody>
          <a:bodyPr>
            <a:normAutofit/>
          </a:bodyPr>
          <a:lstStyle/>
          <a:p>
            <a:pPr marL="0" indent="0">
              <a:buNone/>
            </a:pPr>
            <a:r>
              <a:rPr lang="en-US" b="1" dirty="0"/>
              <a:t> Google: </a:t>
            </a:r>
            <a:r>
              <a:rPr lang="en-US" dirty="0"/>
              <a:t>No matter the interest, there are people in every community that share the same. Finding out about specific businesses or interests will lead you into more customization. </a:t>
            </a:r>
          </a:p>
          <a:p>
            <a:pPr marL="0" indent="0">
              <a:buNone/>
            </a:pPr>
            <a:endParaRPr lang="en-US" dirty="0"/>
          </a:p>
          <a:p>
            <a:pPr marL="0" indent="0">
              <a:buNone/>
            </a:pPr>
            <a:r>
              <a:rPr lang="en-US" b="1" dirty="0"/>
              <a:t>Use your social capital </a:t>
            </a:r>
            <a:r>
              <a:rPr lang="en-US" dirty="0"/>
              <a:t>(or your spouse’s or your organization’s!) Most of us rarely use personal relationships to uncover hidden jobs. Just look at the next two slides! </a:t>
            </a:r>
          </a:p>
          <a:p>
            <a:endParaRPr lang="en-US" dirty="0"/>
          </a:p>
          <a:p>
            <a:endParaRPr lang="en-US" dirty="0"/>
          </a:p>
        </p:txBody>
      </p:sp>
    </p:spTree>
    <p:extLst>
      <p:ext uri="{BB962C8B-B14F-4D97-AF65-F5344CB8AC3E}">
        <p14:creationId xmlns:p14="http://schemas.microsoft.com/office/powerpoint/2010/main" val="3091540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importance of innovation in employer engagement!</a:t>
            </a:r>
          </a:p>
        </p:txBody>
      </p:sp>
      <p:pic>
        <p:nvPicPr>
          <p:cNvPr id="4" name="Content Placeholder 3"/>
          <p:cNvPicPr>
            <a:picLocks noGrp="1" noChangeAspect="1"/>
          </p:cNvPicPr>
          <p:nvPr>
            <p:ph idx="1"/>
          </p:nvPr>
        </p:nvPicPr>
        <p:blipFill>
          <a:blip r:embed="rId2"/>
          <a:srcRect l="-8581" r="-8581"/>
          <a:stretch>
            <a:fillRect/>
          </a:stretch>
        </p:blipFill>
        <p:spPr>
          <a:xfrm>
            <a:off x="2509715" y="1447800"/>
            <a:ext cx="7499350" cy="4800600"/>
          </a:xfrm>
        </p:spPr>
      </p:pic>
    </p:spTree>
    <p:extLst>
      <p:ext uri="{BB962C8B-B14F-4D97-AF65-F5344CB8AC3E}">
        <p14:creationId xmlns:p14="http://schemas.microsoft.com/office/powerpoint/2010/main" val="959614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2073442" y="288842"/>
            <a:ext cx="8407400" cy="5713579"/>
          </a:xfrm>
        </p:spPr>
        <p:txBody>
          <a:bodyPr>
            <a:normAutofit fontScale="92500" lnSpcReduction="10000"/>
          </a:bodyPr>
          <a:lstStyle/>
          <a:p>
            <a:pPr marL="45720" indent="0">
              <a:buNone/>
            </a:pPr>
            <a:r>
              <a:rPr lang="en-US" u="sng" dirty="0"/>
              <a:t>Employment staff surveyed: within the last year...</a:t>
            </a:r>
          </a:p>
          <a:p>
            <a:r>
              <a:rPr lang="en-US" b="1" dirty="0"/>
              <a:t>Reviewed Want Ads for Job Openings? Response: </a:t>
            </a:r>
            <a:r>
              <a:rPr lang="en-US" b="1" dirty="0">
                <a:solidFill>
                  <a:srgbClr val="FF0000"/>
                </a:solidFill>
              </a:rPr>
              <a:t>91% affirmative. </a:t>
            </a:r>
          </a:p>
          <a:p>
            <a:r>
              <a:rPr lang="en-US" b="1" dirty="0"/>
              <a:t>Asked for an Application for Employment? Response: </a:t>
            </a:r>
            <a:r>
              <a:rPr lang="en-US" b="1" dirty="0">
                <a:solidFill>
                  <a:srgbClr val="FF0000"/>
                </a:solidFill>
              </a:rPr>
              <a:t>81% affirmative. </a:t>
            </a:r>
          </a:p>
          <a:p>
            <a:r>
              <a:rPr lang="en-US" b="1" dirty="0"/>
              <a:t>Taken or sent someone on an Interview with an HR representative? Response: </a:t>
            </a:r>
            <a:r>
              <a:rPr lang="en-US" b="1" dirty="0">
                <a:solidFill>
                  <a:srgbClr val="FF0000"/>
                </a:solidFill>
              </a:rPr>
              <a:t>77% affirmative</a:t>
            </a:r>
            <a:r>
              <a:rPr lang="en-US" b="1" dirty="0"/>
              <a:t>. </a:t>
            </a:r>
            <a:endParaRPr lang="en-US" dirty="0"/>
          </a:p>
          <a:p>
            <a:r>
              <a:rPr lang="en-US" b="1" dirty="0"/>
              <a:t>Sought jobs at major retailers, common box stores, and/or grocery chains? Response: </a:t>
            </a:r>
            <a:r>
              <a:rPr lang="en-US" b="1" dirty="0">
                <a:solidFill>
                  <a:srgbClr val="FF0000"/>
                </a:solidFill>
              </a:rPr>
              <a:t>89% affirmative. </a:t>
            </a:r>
            <a:endParaRPr lang="en-US" dirty="0">
              <a:solidFill>
                <a:srgbClr val="FF0000"/>
              </a:solidFill>
            </a:endParaRPr>
          </a:p>
          <a:p>
            <a:r>
              <a:rPr lang="en-US" b="1" dirty="0"/>
              <a:t>Asked an employer if they are hiring? Response: </a:t>
            </a:r>
            <a:r>
              <a:rPr lang="en-US" b="1" dirty="0">
                <a:solidFill>
                  <a:srgbClr val="FF0000"/>
                </a:solidFill>
              </a:rPr>
              <a:t>82% affirmative. </a:t>
            </a:r>
            <a:endParaRPr lang="en-US" dirty="0">
              <a:solidFill>
                <a:srgbClr val="FF0000"/>
              </a:solidFill>
            </a:endParaRPr>
          </a:p>
        </p:txBody>
      </p:sp>
    </p:spTree>
    <p:extLst>
      <p:ext uri="{BB962C8B-B14F-4D97-AF65-F5344CB8AC3E}">
        <p14:creationId xmlns:p14="http://schemas.microsoft.com/office/powerpoint/2010/main" val="781678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7474" y="-334211"/>
            <a:ext cx="7610214" cy="1782011"/>
          </a:xfrm>
        </p:spPr>
        <p:txBody>
          <a:bodyPr>
            <a:normAutofit/>
          </a:bodyPr>
          <a:lstStyle/>
          <a:p>
            <a:r>
              <a:rPr lang="en-US" sz="3200" dirty="0"/>
              <a:t>The Flip-Side or </a:t>
            </a:r>
            <a:r>
              <a:rPr lang="en-US" sz="3200" u="sng" dirty="0"/>
              <a:t>Networks of Reciprocity </a:t>
            </a:r>
            <a:r>
              <a:rPr lang="en-US" sz="3200" dirty="0"/>
              <a:t>Approach to Employer Engagement</a:t>
            </a:r>
          </a:p>
        </p:txBody>
      </p:sp>
      <p:sp>
        <p:nvSpPr>
          <p:cNvPr id="3" name="Content Placeholder 2"/>
          <p:cNvSpPr>
            <a:spLocks noGrp="1"/>
          </p:cNvSpPr>
          <p:nvPr>
            <p:ph idx="1"/>
          </p:nvPr>
        </p:nvSpPr>
        <p:spPr/>
        <p:txBody>
          <a:bodyPr>
            <a:normAutofit/>
          </a:bodyPr>
          <a:lstStyle/>
          <a:p>
            <a:r>
              <a:rPr lang="en-US" b="1" dirty="0"/>
              <a:t>Approached a company in your agency’s supply chain for job development purposes? Response</a:t>
            </a:r>
            <a:r>
              <a:rPr lang="en-US" b="1" dirty="0">
                <a:solidFill>
                  <a:srgbClr val="FF0000"/>
                </a:solidFill>
              </a:rPr>
              <a:t>: 11% affirmative. </a:t>
            </a:r>
            <a:endParaRPr lang="en-US" dirty="0">
              <a:solidFill>
                <a:srgbClr val="FF0000"/>
              </a:solidFill>
            </a:endParaRPr>
          </a:p>
          <a:p>
            <a:r>
              <a:rPr lang="en-US" b="1" dirty="0"/>
              <a:t>Approached a company in your personal supply chain for job development purposes? Response: </a:t>
            </a:r>
            <a:r>
              <a:rPr lang="en-US" b="1" dirty="0">
                <a:solidFill>
                  <a:srgbClr val="FF0000"/>
                </a:solidFill>
              </a:rPr>
              <a:t>31% affirmative. </a:t>
            </a:r>
            <a:endParaRPr lang="en-US" dirty="0">
              <a:solidFill>
                <a:srgbClr val="FF0000"/>
              </a:solidFill>
            </a:endParaRPr>
          </a:p>
          <a:p>
            <a:r>
              <a:rPr lang="en-US" b="1" dirty="0"/>
              <a:t>Had a Board of Directors member assist in getting someone a job? Response: </a:t>
            </a:r>
            <a:r>
              <a:rPr lang="en-US" b="1" dirty="0">
                <a:solidFill>
                  <a:srgbClr val="FF0000"/>
                </a:solidFill>
              </a:rPr>
              <a:t>6% affirmative. </a:t>
            </a:r>
            <a:endParaRPr lang="en-US" dirty="0">
              <a:solidFill>
                <a:srgbClr val="FF0000"/>
              </a:solidFill>
            </a:endParaRPr>
          </a:p>
          <a:p>
            <a:r>
              <a:rPr lang="en-US" b="1" dirty="0"/>
              <a:t>Had your agency CEO/Executive Director assist in getting someone a job? Response</a:t>
            </a:r>
            <a:r>
              <a:rPr lang="en-US" b="1" dirty="0">
                <a:solidFill>
                  <a:srgbClr val="FF0000"/>
                </a:solidFill>
              </a:rPr>
              <a:t>: 19% affirmative.</a:t>
            </a:r>
            <a:r>
              <a:rPr lang="en-US" b="1" dirty="0"/>
              <a:t> </a:t>
            </a:r>
            <a:endParaRPr lang="en-US" dirty="0"/>
          </a:p>
          <a:p>
            <a:endParaRPr lang="en-US" dirty="0"/>
          </a:p>
          <a:p>
            <a:pPr marL="82296" indent="0">
              <a:buNone/>
            </a:pPr>
            <a:endParaRPr lang="en-US" dirty="0"/>
          </a:p>
        </p:txBody>
      </p:sp>
    </p:spTree>
    <p:extLst>
      <p:ext uri="{BB962C8B-B14F-4D97-AF65-F5344CB8AC3E}">
        <p14:creationId xmlns:p14="http://schemas.microsoft.com/office/powerpoint/2010/main" val="227629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Employer Engagement</a:t>
            </a:r>
          </a:p>
        </p:txBody>
      </p:sp>
      <p:sp>
        <p:nvSpPr>
          <p:cNvPr id="3" name="Content Placeholder 2"/>
          <p:cNvSpPr>
            <a:spLocks noGrp="1"/>
          </p:cNvSpPr>
          <p:nvPr>
            <p:ph idx="1"/>
          </p:nvPr>
        </p:nvSpPr>
        <p:spPr>
          <a:xfrm>
            <a:off x="1981200" y="1600201"/>
            <a:ext cx="8229600" cy="4691185"/>
          </a:xfrm>
        </p:spPr>
        <p:txBody>
          <a:bodyPr>
            <a:normAutofit fontScale="92500" lnSpcReduction="10000"/>
          </a:bodyPr>
          <a:lstStyle/>
          <a:p>
            <a:r>
              <a:rPr lang="en-US" dirty="0"/>
              <a:t>Starts with a job seeker’s interests, not the labor market!</a:t>
            </a:r>
          </a:p>
          <a:p>
            <a:r>
              <a:rPr lang="en-US" u="sng" dirty="0"/>
              <a:t>Focused on identifying unmet employer needs! </a:t>
            </a:r>
          </a:p>
          <a:p>
            <a:r>
              <a:rPr lang="en-US" dirty="0"/>
              <a:t>Investment in social capital</a:t>
            </a:r>
          </a:p>
          <a:p>
            <a:r>
              <a:rPr lang="en-US" dirty="0"/>
              <a:t>Mutually beneficial solutions including capital</a:t>
            </a:r>
          </a:p>
          <a:p>
            <a:r>
              <a:rPr lang="en-US" dirty="0"/>
              <a:t>Creating opportunities where they don’t yet exist</a:t>
            </a:r>
          </a:p>
          <a:p>
            <a:r>
              <a:rPr lang="en-US" dirty="0"/>
              <a:t>Learning and listening to needs, problems and growth areas</a:t>
            </a:r>
          </a:p>
          <a:p>
            <a:r>
              <a:rPr lang="en-US" dirty="0"/>
              <a:t>Occurs with smaller businesses and organizations</a:t>
            </a:r>
          </a:p>
        </p:txBody>
      </p:sp>
    </p:spTree>
    <p:extLst>
      <p:ext uri="{BB962C8B-B14F-4D97-AF65-F5344CB8AC3E}">
        <p14:creationId xmlns:p14="http://schemas.microsoft.com/office/powerpoint/2010/main" val="4189708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Small Businesses and their Benefits:</a:t>
            </a:r>
            <a:br>
              <a:rPr lang="en-US" dirty="0"/>
            </a:br>
            <a:endParaRPr lang="en-US" dirty="0"/>
          </a:p>
        </p:txBody>
      </p:sp>
      <p:sp>
        <p:nvSpPr>
          <p:cNvPr id="3" name="Content Placeholder 2"/>
          <p:cNvSpPr>
            <a:spLocks noGrp="1"/>
          </p:cNvSpPr>
          <p:nvPr>
            <p:ph idx="1"/>
          </p:nvPr>
        </p:nvSpPr>
        <p:spPr/>
        <p:txBody>
          <a:bodyPr>
            <a:normAutofit/>
          </a:bodyPr>
          <a:lstStyle/>
          <a:p>
            <a:r>
              <a:rPr lang="en-US" dirty="0"/>
              <a:t>HR departments are usually not stand-alone entities.</a:t>
            </a:r>
          </a:p>
          <a:p>
            <a:r>
              <a:rPr lang="en-US" dirty="0"/>
              <a:t>They tend to be way more flexible and therefore provide greater opportunities for negotiations.</a:t>
            </a:r>
          </a:p>
          <a:p>
            <a:r>
              <a:rPr lang="en-US" dirty="0"/>
              <a:t>Small businesses have needs larger ones do not, and we can HELP more.</a:t>
            </a:r>
          </a:p>
          <a:p>
            <a:r>
              <a:rPr lang="en-US" dirty="0"/>
              <a:t>Job descriptions are by nature more fluid and are much less “title-driven” and provide greater opportunities for cost savings.</a:t>
            </a:r>
          </a:p>
        </p:txBody>
      </p:sp>
    </p:spTree>
    <p:extLst>
      <p:ext uri="{BB962C8B-B14F-4D97-AF65-F5344CB8AC3E}">
        <p14:creationId xmlns:p14="http://schemas.microsoft.com/office/powerpoint/2010/main" val="2217620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 so…</a:t>
            </a:r>
          </a:p>
        </p:txBody>
      </p:sp>
      <p:sp>
        <p:nvSpPr>
          <p:cNvPr id="3" name="Content Placeholder 2"/>
          <p:cNvSpPr>
            <a:spLocks noGrp="1"/>
          </p:cNvSpPr>
          <p:nvPr>
            <p:ph idx="1"/>
          </p:nvPr>
        </p:nvSpPr>
        <p:spPr/>
        <p:txBody>
          <a:bodyPr>
            <a:normAutofit fontScale="92500"/>
          </a:bodyPr>
          <a:lstStyle/>
          <a:p>
            <a:r>
              <a:rPr lang="en-US" dirty="0"/>
              <a:t>Small Businesses still expect to be treated with professionalism.</a:t>
            </a:r>
          </a:p>
          <a:p>
            <a:r>
              <a:rPr lang="en-US" dirty="0"/>
              <a:t>They are open to new approaches and ideas if sufficient time has been spent engaging them and “buying” from them. Especially now.</a:t>
            </a:r>
          </a:p>
          <a:p>
            <a:r>
              <a:rPr lang="en-US" dirty="0"/>
              <a:t>Remember, small business owners could likely be making more money working for a larger company, so they are by trade and choice, individuals with vision and passion. </a:t>
            </a:r>
          </a:p>
          <a:p>
            <a:r>
              <a:rPr lang="en-US" dirty="0"/>
              <a:t>Learning about a specific business is the key to customizing job duties. </a:t>
            </a:r>
          </a:p>
        </p:txBody>
      </p:sp>
    </p:spTree>
    <p:extLst>
      <p:ext uri="{BB962C8B-B14F-4D97-AF65-F5344CB8AC3E}">
        <p14:creationId xmlns:p14="http://schemas.microsoft.com/office/powerpoint/2010/main" val="2553247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a local labor market</a:t>
            </a:r>
          </a:p>
        </p:txBody>
      </p:sp>
      <p:sp>
        <p:nvSpPr>
          <p:cNvPr id="6" name="Content Placeholder 5"/>
          <p:cNvSpPr>
            <a:spLocks noGrp="1"/>
          </p:cNvSpPr>
          <p:nvPr>
            <p:ph idx="1"/>
          </p:nvPr>
        </p:nvSpPr>
        <p:spPr>
          <a:xfrm>
            <a:off x="1981200" y="1600201"/>
            <a:ext cx="8311662" cy="5210115"/>
          </a:xfrm>
        </p:spPr>
        <p:txBody>
          <a:bodyPr/>
          <a:lstStyle/>
          <a:p>
            <a:pPr marL="0" indent="0">
              <a:buNone/>
            </a:pPr>
            <a:r>
              <a:rPr lang="en-US" dirty="0"/>
              <a:t>Start with the businesses you don’t know </a:t>
            </a:r>
          </a:p>
        </p:txBody>
      </p:sp>
      <p:sp>
        <p:nvSpPr>
          <p:cNvPr id="8" name="Smiley Face 7"/>
          <p:cNvSpPr/>
          <p:nvPr/>
        </p:nvSpPr>
        <p:spPr>
          <a:xfrm>
            <a:off x="9378462" y="1600200"/>
            <a:ext cx="914400" cy="9144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TextBox 8"/>
          <p:cNvSpPr txBox="1"/>
          <p:nvPr/>
        </p:nvSpPr>
        <p:spPr>
          <a:xfrm>
            <a:off x="2227386" y="2286001"/>
            <a:ext cx="5278827" cy="4154983"/>
          </a:xfrm>
          <a:prstGeom prst="rect">
            <a:avLst/>
          </a:prstGeom>
          <a:noFill/>
        </p:spPr>
        <p:txBody>
          <a:bodyPr wrap="square" rtlCol="0">
            <a:spAutoFit/>
          </a:bodyPr>
          <a:lstStyle/>
          <a:p>
            <a:pPr marL="457200" indent="-457200">
              <a:buFont typeface="Arial"/>
              <a:buChar char="•"/>
            </a:pPr>
            <a:r>
              <a:rPr lang="en-US" sz="2400" dirty="0"/>
              <a:t>What artisanal sole proprietorships are around you? </a:t>
            </a:r>
          </a:p>
          <a:p>
            <a:pPr marL="457200" indent="-457200">
              <a:buFont typeface="Arial"/>
              <a:buChar char="•"/>
            </a:pPr>
            <a:endParaRPr lang="en-US" sz="2400" dirty="0"/>
          </a:p>
          <a:p>
            <a:pPr marL="457200" indent="-457200">
              <a:buFont typeface="Arial"/>
              <a:buChar char="•"/>
            </a:pPr>
            <a:r>
              <a:rPr lang="en-US" sz="2400" dirty="0"/>
              <a:t>Home-based businesses are everywhere. (Blue Water Guitars-4 Businesses on Bob Hunton Road)</a:t>
            </a:r>
          </a:p>
          <a:p>
            <a:endParaRPr lang="en-US" sz="2400" dirty="0"/>
          </a:p>
          <a:p>
            <a:pPr marL="457200" indent="-457200">
              <a:buFont typeface="Arial"/>
              <a:buChar char="•"/>
            </a:pPr>
            <a:r>
              <a:rPr lang="en-US" sz="2400" dirty="0"/>
              <a:t>Who works just for themselves? </a:t>
            </a:r>
          </a:p>
          <a:p>
            <a:pPr marL="457200" indent="-457200">
              <a:buFont typeface="Arial"/>
              <a:buChar char="•"/>
            </a:pPr>
            <a:endParaRPr lang="en-US" sz="2400" dirty="0"/>
          </a:p>
          <a:p>
            <a:pPr marL="457200" indent="-457200">
              <a:buFont typeface="Arial"/>
              <a:buChar char="•"/>
            </a:pPr>
            <a:r>
              <a:rPr lang="en-US" sz="2400" dirty="0"/>
              <a:t>In person, request a list of ALL (not just corps) business license holders.</a:t>
            </a:r>
          </a:p>
        </p:txBody>
      </p:sp>
    </p:spTree>
    <p:extLst>
      <p:ext uri="{BB962C8B-B14F-4D97-AF65-F5344CB8AC3E}">
        <p14:creationId xmlns:p14="http://schemas.microsoft.com/office/powerpoint/2010/main" val="1684608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Core Topics to be covered:</a:t>
            </a:r>
          </a:p>
        </p:txBody>
      </p:sp>
      <p:sp>
        <p:nvSpPr>
          <p:cNvPr id="3" name="Content Placeholder 2"/>
          <p:cNvSpPr>
            <a:spLocks noGrp="1"/>
          </p:cNvSpPr>
          <p:nvPr>
            <p:ph idx="1"/>
          </p:nvPr>
        </p:nvSpPr>
        <p:spPr>
          <a:xfrm>
            <a:off x="1981200" y="1600201"/>
            <a:ext cx="8393723" cy="4788877"/>
          </a:xfrm>
        </p:spPr>
        <p:txBody>
          <a:bodyPr>
            <a:normAutofit/>
          </a:bodyPr>
          <a:lstStyle/>
          <a:p>
            <a:r>
              <a:rPr lang="en-US" dirty="0"/>
              <a:t>The difference in the labor market and  </a:t>
            </a:r>
            <a:r>
              <a:rPr lang="en-US" u="sng" dirty="0"/>
              <a:t>customized</a:t>
            </a:r>
            <a:r>
              <a:rPr lang="en-US" dirty="0"/>
              <a:t> employer engagement approaches</a:t>
            </a:r>
          </a:p>
          <a:p>
            <a:r>
              <a:rPr lang="en-US" dirty="0"/>
              <a:t>Understanding our work through Economic Development </a:t>
            </a:r>
          </a:p>
          <a:p>
            <a:r>
              <a:rPr lang="en-US" dirty="0"/>
              <a:t>Building and expanding on business networks during Covid-19</a:t>
            </a:r>
          </a:p>
          <a:p>
            <a:r>
              <a:rPr lang="en-US" dirty="0"/>
              <a:t>Practicing the art of conversation </a:t>
            </a:r>
          </a:p>
          <a:p>
            <a:r>
              <a:rPr lang="en-US" dirty="0"/>
              <a:t>Discovering Unmet Needs</a:t>
            </a:r>
          </a:p>
          <a:p>
            <a:pPr marL="0" indent="0">
              <a:buNone/>
            </a:pPr>
            <a:endParaRPr lang="en-US" dirty="0"/>
          </a:p>
        </p:txBody>
      </p:sp>
    </p:spTree>
    <p:extLst>
      <p:ext uri="{BB962C8B-B14F-4D97-AF65-F5344CB8AC3E}">
        <p14:creationId xmlns:p14="http://schemas.microsoft.com/office/powerpoint/2010/main" val="3343406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417638"/>
          </a:xfrm>
        </p:spPr>
        <p:txBody>
          <a:bodyPr>
            <a:normAutofit fontScale="90000"/>
          </a:bodyPr>
          <a:lstStyle/>
          <a:p>
            <a:r>
              <a:rPr lang="en-US" dirty="0"/>
              <a:t/>
            </a:r>
            <a:br>
              <a:rPr lang="en-US" dirty="0"/>
            </a:br>
            <a:r>
              <a:rPr lang="en-US" dirty="0"/>
              <a:t>Utilizing Social Networks and Community Building: What does that mean?</a:t>
            </a:r>
          </a:p>
        </p:txBody>
      </p:sp>
      <p:sp>
        <p:nvSpPr>
          <p:cNvPr id="3" name="Content Placeholder 2"/>
          <p:cNvSpPr>
            <a:spLocks noGrp="1"/>
          </p:cNvSpPr>
          <p:nvPr>
            <p:ph idx="1"/>
          </p:nvPr>
        </p:nvSpPr>
        <p:spPr>
          <a:xfrm>
            <a:off x="2147898" y="1983305"/>
            <a:ext cx="8062902" cy="4142858"/>
          </a:xfrm>
        </p:spPr>
        <p:txBody>
          <a:bodyPr>
            <a:normAutofit fontScale="85000" lnSpcReduction="20000"/>
          </a:bodyPr>
          <a:lstStyle/>
          <a:p>
            <a:r>
              <a:rPr lang="en-US" dirty="0"/>
              <a:t>Looking at a community differently</a:t>
            </a:r>
          </a:p>
          <a:p>
            <a:r>
              <a:rPr lang="en-US" dirty="0"/>
              <a:t>Moving toward economic development </a:t>
            </a:r>
          </a:p>
          <a:p>
            <a:r>
              <a:rPr lang="en-US" dirty="0"/>
              <a:t>Spending more time with local businesses and less time inside traditional systems</a:t>
            </a:r>
          </a:p>
          <a:p>
            <a:r>
              <a:rPr lang="en-US" dirty="0"/>
              <a:t>Collaborating around the notion of person-centered approaches, driven by the interests, strengths, and conditions of one person</a:t>
            </a:r>
            <a:r>
              <a:rPr lang="en-US" b="1" dirty="0"/>
              <a:t>---</a:t>
            </a:r>
            <a:r>
              <a:rPr lang="en-US" dirty="0"/>
              <a:t>not a program</a:t>
            </a:r>
          </a:p>
          <a:p>
            <a:r>
              <a:rPr lang="en-US" dirty="0"/>
              <a:t>Understanding that “disability” does not occur in a vacuum but rather is part of a local economy</a:t>
            </a:r>
          </a:p>
          <a:p>
            <a:r>
              <a:rPr lang="en-US" dirty="0"/>
              <a:t>Having a positive and open approach to life!</a:t>
            </a:r>
          </a:p>
          <a:p>
            <a:endParaRPr lang="en-US" dirty="0"/>
          </a:p>
        </p:txBody>
      </p:sp>
    </p:spTree>
    <p:extLst>
      <p:ext uri="{BB962C8B-B14F-4D97-AF65-F5344CB8AC3E}">
        <p14:creationId xmlns:p14="http://schemas.microsoft.com/office/powerpoint/2010/main" val="2672888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 work for the employer activity: You can do this now even with our constraints</a:t>
            </a:r>
          </a:p>
        </p:txBody>
      </p:sp>
      <p:pic>
        <p:nvPicPr>
          <p:cNvPr id="4" name="Content Placeholder 3"/>
          <p:cNvPicPr>
            <a:picLocks noGrp="1" noChangeAspect="1"/>
          </p:cNvPicPr>
          <p:nvPr>
            <p:ph idx="1"/>
          </p:nvPr>
        </p:nvPicPr>
        <p:blipFill>
          <a:blip r:embed="rId2"/>
          <a:srcRect l="5253" r="5253"/>
          <a:stretch>
            <a:fillRect/>
          </a:stretch>
        </p:blipFill>
        <p:spPr>
          <a:xfrm>
            <a:off x="1817298" y="1706836"/>
            <a:ext cx="8065698" cy="4435823"/>
          </a:xfrm>
        </p:spPr>
      </p:pic>
    </p:spTree>
    <p:extLst>
      <p:ext uri="{BB962C8B-B14F-4D97-AF65-F5344CB8AC3E}">
        <p14:creationId xmlns:p14="http://schemas.microsoft.com/office/powerpoint/2010/main" val="2093382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Engagement Once You’re On-site </a:t>
            </a:r>
          </a:p>
        </p:txBody>
      </p:sp>
      <p:sp>
        <p:nvSpPr>
          <p:cNvPr id="3" name="Content Placeholder 2"/>
          <p:cNvSpPr>
            <a:spLocks noGrp="1"/>
          </p:cNvSpPr>
          <p:nvPr>
            <p:ph idx="1"/>
          </p:nvPr>
        </p:nvSpPr>
        <p:spPr/>
        <p:txBody>
          <a:bodyPr/>
          <a:lstStyle/>
          <a:p>
            <a:r>
              <a:rPr lang="en-US" dirty="0"/>
              <a:t>What product or service do you currently not provide that you would like to provide?</a:t>
            </a:r>
          </a:p>
          <a:p>
            <a:endParaRPr lang="en-US" dirty="0"/>
          </a:p>
          <a:p>
            <a:endParaRPr lang="en-US" dirty="0"/>
          </a:p>
        </p:txBody>
      </p:sp>
      <p:pic>
        <p:nvPicPr>
          <p:cNvPr id="4" name="Picture 3"/>
          <p:cNvPicPr>
            <a:picLocks noChangeAspect="1"/>
          </p:cNvPicPr>
          <p:nvPr/>
        </p:nvPicPr>
        <p:blipFill>
          <a:blip r:embed="rId2"/>
          <a:stretch>
            <a:fillRect/>
          </a:stretch>
        </p:blipFill>
        <p:spPr>
          <a:xfrm>
            <a:off x="3238500" y="2963582"/>
            <a:ext cx="4605618" cy="3284818"/>
          </a:xfrm>
          <a:prstGeom prst="rect">
            <a:avLst/>
          </a:prstGeom>
        </p:spPr>
      </p:pic>
    </p:spTree>
    <p:extLst>
      <p:ext uri="{BB962C8B-B14F-4D97-AF65-F5344CB8AC3E}">
        <p14:creationId xmlns:p14="http://schemas.microsoft.com/office/powerpoint/2010/main" val="1071832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Asking about needs other than “job openings”</a:t>
            </a:r>
          </a:p>
        </p:txBody>
      </p:sp>
      <p:sp>
        <p:nvSpPr>
          <p:cNvPr id="3" name="Content Placeholder 2"/>
          <p:cNvSpPr>
            <a:spLocks noGrp="1"/>
          </p:cNvSpPr>
          <p:nvPr>
            <p:ph idx="1"/>
          </p:nvPr>
        </p:nvSpPr>
        <p:spPr/>
        <p:txBody>
          <a:bodyPr/>
          <a:lstStyle/>
          <a:p>
            <a:r>
              <a:rPr lang="en-US" dirty="0"/>
              <a:t>What resources are needed to provide this service or product?</a:t>
            </a:r>
          </a:p>
          <a:p>
            <a:endParaRPr lang="en-US" dirty="0"/>
          </a:p>
        </p:txBody>
      </p:sp>
      <p:pic>
        <p:nvPicPr>
          <p:cNvPr id="4" name="Picture 3"/>
          <p:cNvPicPr>
            <a:picLocks noChangeAspect="1"/>
          </p:cNvPicPr>
          <p:nvPr/>
        </p:nvPicPr>
        <p:blipFill>
          <a:blip r:embed="rId2"/>
          <a:stretch>
            <a:fillRect/>
          </a:stretch>
        </p:blipFill>
        <p:spPr>
          <a:xfrm>
            <a:off x="3436470" y="2779059"/>
            <a:ext cx="5080000" cy="3810000"/>
          </a:xfrm>
          <a:prstGeom prst="rect">
            <a:avLst/>
          </a:prstGeom>
        </p:spPr>
      </p:pic>
    </p:spTree>
    <p:extLst>
      <p:ext uri="{BB962C8B-B14F-4D97-AF65-F5344CB8AC3E}">
        <p14:creationId xmlns:p14="http://schemas.microsoft.com/office/powerpoint/2010/main" val="2811981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647" y="274639"/>
            <a:ext cx="6992472" cy="681597"/>
          </a:xfrm>
        </p:spPr>
        <p:txBody>
          <a:bodyPr>
            <a:normAutofit fontScale="90000"/>
          </a:bodyPr>
          <a:lstStyle/>
          <a:p>
            <a:r>
              <a:rPr lang="en-US" dirty="0"/>
              <a:t>More questions to engage:</a:t>
            </a:r>
          </a:p>
        </p:txBody>
      </p:sp>
      <p:sp>
        <p:nvSpPr>
          <p:cNvPr id="3" name="Content Placeholder 2"/>
          <p:cNvSpPr>
            <a:spLocks noGrp="1"/>
          </p:cNvSpPr>
          <p:nvPr>
            <p:ph idx="1"/>
          </p:nvPr>
        </p:nvSpPr>
        <p:spPr>
          <a:xfrm>
            <a:off x="2959608" y="1105648"/>
            <a:ext cx="7498080" cy="5456517"/>
          </a:xfrm>
        </p:spPr>
        <p:txBody>
          <a:bodyPr/>
          <a:lstStyle/>
          <a:p>
            <a:r>
              <a:rPr lang="en-US" dirty="0"/>
              <a:t>What keeps your work flow from going smoothly?</a:t>
            </a:r>
          </a:p>
          <a:p>
            <a:endParaRPr lang="en-US" dirty="0"/>
          </a:p>
        </p:txBody>
      </p:sp>
      <p:pic>
        <p:nvPicPr>
          <p:cNvPr id="4" name="Picture 3"/>
          <p:cNvPicPr>
            <a:picLocks noChangeAspect="1"/>
          </p:cNvPicPr>
          <p:nvPr/>
        </p:nvPicPr>
        <p:blipFill>
          <a:blip r:embed="rId2"/>
          <a:stretch>
            <a:fillRect/>
          </a:stretch>
        </p:blipFill>
        <p:spPr>
          <a:xfrm>
            <a:off x="2959609" y="2420472"/>
            <a:ext cx="7463531" cy="4201325"/>
          </a:xfrm>
          <a:prstGeom prst="rect">
            <a:avLst/>
          </a:prstGeom>
        </p:spPr>
      </p:pic>
    </p:spTree>
    <p:extLst>
      <p:ext uri="{BB962C8B-B14F-4D97-AF65-F5344CB8AC3E}">
        <p14:creationId xmlns:p14="http://schemas.microsoft.com/office/powerpoint/2010/main" val="2007590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Listen for:</a:t>
            </a:r>
          </a:p>
        </p:txBody>
      </p:sp>
      <p:sp>
        <p:nvSpPr>
          <p:cNvPr id="3" name="Content Placeholder 2"/>
          <p:cNvSpPr>
            <a:spLocks noGrp="1"/>
          </p:cNvSpPr>
          <p:nvPr>
            <p:ph idx="1"/>
          </p:nvPr>
        </p:nvSpPr>
        <p:spPr/>
        <p:txBody>
          <a:bodyPr>
            <a:normAutofit fontScale="92500" lnSpcReduction="10000"/>
          </a:bodyPr>
          <a:lstStyle/>
          <a:p>
            <a:r>
              <a:rPr lang="en-US" dirty="0"/>
              <a:t>Tasks that slow down the process.</a:t>
            </a:r>
          </a:p>
          <a:p>
            <a:r>
              <a:rPr lang="en-US" dirty="0"/>
              <a:t>Phrases that indicate a clog: “we all pitch in on…” “this isn’t in anyone’s job description, it just has to get done.”</a:t>
            </a:r>
          </a:p>
          <a:p>
            <a:r>
              <a:rPr lang="en-US" dirty="0"/>
              <a:t>After listening to work flow issues, ask to see the task or tasks being performed.</a:t>
            </a:r>
          </a:p>
          <a:p>
            <a:r>
              <a:rPr lang="en-US" dirty="0"/>
              <a:t>When possible, observe and take notes, ask more questions. </a:t>
            </a:r>
          </a:p>
          <a:p>
            <a:r>
              <a:rPr lang="en-US" dirty="0"/>
              <a:t>Remember, small businesses often are too busy staying afloat to have the time to analyze a specific work flow issue, but they do know about it!</a:t>
            </a:r>
          </a:p>
        </p:txBody>
      </p:sp>
    </p:spTree>
    <p:extLst>
      <p:ext uri="{BB962C8B-B14F-4D97-AF65-F5344CB8AC3E}">
        <p14:creationId xmlns:p14="http://schemas.microsoft.com/office/powerpoint/2010/main" val="667973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questions around employer engagement:</a:t>
            </a:r>
          </a:p>
        </p:txBody>
      </p:sp>
      <p:sp>
        <p:nvSpPr>
          <p:cNvPr id="3" name="Content Placeholder 2"/>
          <p:cNvSpPr>
            <a:spLocks noGrp="1"/>
          </p:cNvSpPr>
          <p:nvPr>
            <p:ph idx="1"/>
          </p:nvPr>
        </p:nvSpPr>
        <p:spPr/>
        <p:txBody>
          <a:bodyPr>
            <a:normAutofit fontScale="92500" lnSpcReduction="10000"/>
          </a:bodyPr>
          <a:lstStyle/>
          <a:p>
            <a:r>
              <a:rPr lang="en-US" dirty="0"/>
              <a:t>What is currently not getting done?</a:t>
            </a:r>
          </a:p>
          <a:p>
            <a:r>
              <a:rPr lang="en-US" dirty="0"/>
              <a:t>This may sound like a work flow issue, but take some time to think of it in another way.</a:t>
            </a:r>
          </a:p>
          <a:p>
            <a:r>
              <a:rPr lang="en-US" dirty="0"/>
              <a:t>Flow has to do with current jobs/tasks etc.</a:t>
            </a:r>
          </a:p>
          <a:p>
            <a:r>
              <a:rPr lang="en-US" dirty="0"/>
              <a:t>While “things that are not getting done” could be more marketing, creating a community presence, keeping a warehouse organized, surveying existing employees about job satisfaction, and so on…</a:t>
            </a:r>
          </a:p>
          <a:p>
            <a:r>
              <a:rPr lang="en-US" dirty="0"/>
              <a:t>The point is, the list goes on and on, but you have to ask, and listen, and ask again. That’s why social capital is SO important.</a:t>
            </a:r>
          </a:p>
          <a:p>
            <a:endParaRPr lang="en-US" dirty="0"/>
          </a:p>
        </p:txBody>
      </p:sp>
    </p:spTree>
    <p:extLst>
      <p:ext uri="{BB962C8B-B14F-4D97-AF65-F5344CB8AC3E}">
        <p14:creationId xmlns:p14="http://schemas.microsoft.com/office/powerpoint/2010/main" val="285401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3 Social Capital-Building Questions you Should ask All Employers:</a:t>
            </a:r>
          </a:p>
        </p:txBody>
      </p:sp>
      <p:sp>
        <p:nvSpPr>
          <p:cNvPr id="3" name="Content Placeholder 2"/>
          <p:cNvSpPr>
            <a:spLocks noGrp="1"/>
          </p:cNvSpPr>
          <p:nvPr>
            <p:ph idx="1"/>
          </p:nvPr>
        </p:nvSpPr>
        <p:spPr>
          <a:xfrm>
            <a:off x="2959608" y="1703294"/>
            <a:ext cx="7498080" cy="4545106"/>
          </a:xfrm>
        </p:spPr>
        <p:txBody>
          <a:bodyPr>
            <a:normAutofit fontScale="92500" lnSpcReduction="10000"/>
          </a:bodyPr>
          <a:lstStyle/>
          <a:p>
            <a:r>
              <a:rPr lang="en-US" dirty="0"/>
              <a:t>What are you most proud of with your business?</a:t>
            </a:r>
          </a:p>
          <a:p>
            <a:r>
              <a:rPr lang="en-US" dirty="0"/>
              <a:t>How are you making innovations to your business? </a:t>
            </a:r>
          </a:p>
          <a:p>
            <a:r>
              <a:rPr lang="en-US" dirty="0"/>
              <a:t>Who is leading the charge of innovation and improvements?</a:t>
            </a:r>
          </a:p>
          <a:p>
            <a:r>
              <a:rPr lang="en-US" dirty="0"/>
              <a:t>These questions allow for a complete focus on the business owner. It’s what they’ll remember most about your interactions! And, you’ll get asked back!</a:t>
            </a:r>
          </a:p>
        </p:txBody>
      </p:sp>
    </p:spTree>
    <p:extLst>
      <p:ext uri="{BB962C8B-B14F-4D97-AF65-F5344CB8AC3E}">
        <p14:creationId xmlns:p14="http://schemas.microsoft.com/office/powerpoint/2010/main" val="2020440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questions to ask</a:t>
            </a:r>
          </a:p>
        </p:txBody>
      </p:sp>
      <p:sp>
        <p:nvSpPr>
          <p:cNvPr id="3" name="Content Placeholder 2"/>
          <p:cNvSpPr>
            <a:spLocks noGrp="1"/>
          </p:cNvSpPr>
          <p:nvPr>
            <p:ph idx="1"/>
          </p:nvPr>
        </p:nvSpPr>
        <p:spPr/>
        <p:txBody>
          <a:bodyPr/>
          <a:lstStyle/>
          <a:p>
            <a:r>
              <a:rPr lang="en-US" dirty="0"/>
              <a:t>What keeps you awake at night? Your top concern is what?</a:t>
            </a:r>
          </a:p>
          <a:p>
            <a:r>
              <a:rPr lang="en-US" dirty="0"/>
              <a:t>What’s your biggest headache today, right now, regarding the work you do?</a:t>
            </a:r>
          </a:p>
          <a:p>
            <a:r>
              <a:rPr lang="en-US" dirty="0"/>
              <a:t>If that issue could be solved in the next year, what would it take? </a:t>
            </a:r>
          </a:p>
          <a:p>
            <a:r>
              <a:rPr lang="en-US" dirty="0"/>
              <a:t>Who else should I talk to?</a:t>
            </a:r>
          </a:p>
          <a:p>
            <a:endParaRPr lang="en-US" dirty="0"/>
          </a:p>
        </p:txBody>
      </p:sp>
      <p:pic>
        <p:nvPicPr>
          <p:cNvPr id="4" name="Picture 3"/>
          <p:cNvPicPr>
            <a:picLocks noChangeAspect="1"/>
          </p:cNvPicPr>
          <p:nvPr/>
        </p:nvPicPr>
        <p:blipFill>
          <a:blip r:embed="rId2"/>
          <a:stretch>
            <a:fillRect/>
          </a:stretch>
        </p:blipFill>
        <p:spPr>
          <a:xfrm>
            <a:off x="6813341" y="4460752"/>
            <a:ext cx="2940258" cy="1960172"/>
          </a:xfrm>
          <a:prstGeom prst="rect">
            <a:avLst/>
          </a:prstGeom>
        </p:spPr>
      </p:pic>
    </p:spTree>
    <p:extLst>
      <p:ext uri="{BB962C8B-B14F-4D97-AF65-F5344CB8AC3E}">
        <p14:creationId xmlns:p14="http://schemas.microsoft.com/office/powerpoint/2010/main" val="1430121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Listening is the hardest part!</a:t>
            </a:r>
          </a:p>
        </p:txBody>
      </p:sp>
      <p:pic>
        <p:nvPicPr>
          <p:cNvPr id="4" name="Content Placeholder 3"/>
          <p:cNvPicPr>
            <a:picLocks noGrp="1" noChangeAspect="1"/>
          </p:cNvPicPr>
          <p:nvPr>
            <p:ph idx="1"/>
          </p:nvPr>
        </p:nvPicPr>
        <p:blipFill>
          <a:blip r:embed="rId2"/>
          <a:srcRect l="-71221" r="-71221"/>
          <a:stretch>
            <a:fillRect/>
          </a:stretch>
        </p:blipFill>
        <p:spPr>
          <a:xfrm>
            <a:off x="1524000" y="1348759"/>
            <a:ext cx="8686800" cy="4777405"/>
          </a:xfrm>
        </p:spPr>
      </p:pic>
      <p:sp>
        <p:nvSpPr>
          <p:cNvPr id="5" name="TextBox 4"/>
          <p:cNvSpPr txBox="1"/>
          <p:nvPr/>
        </p:nvSpPr>
        <p:spPr>
          <a:xfrm>
            <a:off x="1524000" y="2572259"/>
            <a:ext cx="2556168" cy="1938992"/>
          </a:xfrm>
          <a:prstGeom prst="rect">
            <a:avLst/>
          </a:prstGeom>
          <a:noFill/>
        </p:spPr>
        <p:txBody>
          <a:bodyPr wrap="square" rtlCol="0">
            <a:spAutoFit/>
          </a:bodyPr>
          <a:lstStyle/>
          <a:p>
            <a:r>
              <a:rPr lang="en-US" sz="2400" b="1" dirty="0"/>
              <a:t>Make the questions</a:t>
            </a:r>
          </a:p>
          <a:p>
            <a:r>
              <a:rPr lang="en-US" sz="2400" b="1" dirty="0"/>
              <a:t>you ask part of a natural conversation!</a:t>
            </a:r>
          </a:p>
        </p:txBody>
      </p:sp>
      <p:sp>
        <p:nvSpPr>
          <p:cNvPr id="7" name="TextBox 6"/>
          <p:cNvSpPr txBox="1"/>
          <p:nvPr/>
        </p:nvSpPr>
        <p:spPr>
          <a:xfrm>
            <a:off x="7710905" y="2979262"/>
            <a:ext cx="2957096" cy="2308324"/>
          </a:xfrm>
          <a:prstGeom prst="rect">
            <a:avLst/>
          </a:prstGeom>
          <a:noFill/>
        </p:spPr>
        <p:txBody>
          <a:bodyPr wrap="square" rtlCol="0">
            <a:spAutoFit/>
          </a:bodyPr>
          <a:lstStyle/>
          <a:p>
            <a:r>
              <a:rPr lang="en-US" sz="2400" b="1" dirty="0"/>
              <a:t>Find ways to immediately show your interest:</a:t>
            </a:r>
          </a:p>
          <a:p>
            <a:r>
              <a:rPr lang="en-US" sz="2400" b="1" dirty="0"/>
              <a:t>research, customer, mutual friendship, etc.</a:t>
            </a:r>
          </a:p>
        </p:txBody>
      </p:sp>
    </p:spTree>
    <p:extLst>
      <p:ext uri="{BB962C8B-B14F-4D97-AF65-F5344CB8AC3E}">
        <p14:creationId xmlns:p14="http://schemas.microsoft.com/office/powerpoint/2010/main" val="2006048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057400" y="0"/>
            <a:ext cx="8153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eaLnBrk="0" fontAlgn="base" hangingPunct="0">
              <a:lnSpc>
                <a:spcPct val="80000"/>
              </a:lnSpc>
              <a:spcBef>
                <a:spcPct val="0"/>
              </a:spcBef>
              <a:spcAft>
                <a:spcPct val="0"/>
              </a:spcAft>
              <a:defRPr/>
            </a:pPr>
            <a:r>
              <a:rPr lang="en-US" sz="3600" kern="0" dirty="0">
                <a:solidFill>
                  <a:schemeClr val="tx2"/>
                </a:solidFill>
                <a:latin typeface="+mj-lt"/>
                <a:ea typeface="ＭＳ Ｐゴシック" charset="-128"/>
                <a:cs typeface="ＭＳ Ｐゴシック" charset="-128"/>
              </a:rPr>
              <a:t>Real jobs return $3,016 per year to taxpayers </a:t>
            </a:r>
          </a:p>
        </p:txBody>
      </p:sp>
      <p:sp>
        <p:nvSpPr>
          <p:cNvPr id="5" name="Content Placeholder 2"/>
          <p:cNvSpPr txBox="1">
            <a:spLocks/>
          </p:cNvSpPr>
          <p:nvPr/>
        </p:nvSpPr>
        <p:spPr bwMode="auto">
          <a:xfrm>
            <a:off x="1981200" y="1143000"/>
            <a:ext cx="8414084" cy="50011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chemeClr val="accent2"/>
              </a:buClr>
              <a:buSzPct val="75000"/>
              <a:buFont typeface="Wingdings" charset="2"/>
              <a:buChar char="n"/>
              <a:defRPr/>
            </a:pPr>
            <a:r>
              <a:rPr lang="en-US" sz="2000" b="1" kern="0" dirty="0">
                <a:ea typeface="ＭＳ Ｐゴシック" charset="-128"/>
                <a:cs typeface="ＭＳ Ｐゴシック" charset="-128"/>
              </a:rPr>
              <a:t>New Study Explores Cost Efficiency of Supported Employment throughout US</a:t>
            </a:r>
            <a:r>
              <a:rPr lang="en-US" sz="2000" kern="0" dirty="0">
                <a:ea typeface="ＭＳ Ｐゴシック" charset="-128"/>
                <a:cs typeface="ＭＳ Ｐゴシック" charset="-128"/>
              </a:rPr>
              <a:t/>
            </a:r>
            <a:br>
              <a:rPr lang="en-US" sz="2000" kern="0" dirty="0">
                <a:ea typeface="ＭＳ Ｐゴシック" charset="-128"/>
                <a:cs typeface="ＭＳ Ｐゴシック" charset="-128"/>
              </a:rPr>
            </a:br>
            <a:r>
              <a:rPr lang="en-US" sz="2000" kern="0" dirty="0">
                <a:ea typeface="ＭＳ Ｐゴシック" charset="-128"/>
                <a:cs typeface="ＭＳ Ｐゴシック" charset="-128"/>
              </a:rPr>
              <a:t>In a newly released study published in the TASH journal, </a:t>
            </a:r>
            <a:r>
              <a:rPr lang="en-US" sz="2000" i="1" kern="0" dirty="0">
                <a:ea typeface="ＭＳ Ｐゴシック" charset="-128"/>
                <a:cs typeface="ＭＳ Ｐゴシック" charset="-128"/>
              </a:rPr>
              <a:t>Research and Practice for Persons with Severe Disabilities</a:t>
            </a:r>
            <a:r>
              <a:rPr lang="en-US" sz="2000" kern="0" dirty="0">
                <a:ea typeface="ＭＳ Ｐゴシック" charset="-128"/>
                <a:cs typeface="ＭＳ Ｐゴシック" charset="-128"/>
              </a:rPr>
              <a:t>, supported employees returned an average monthly net benefit to taxpayers of $251 (or an annual net benefit of $3,016.08 per supported employee) and generated a benefit–cost ratio of $1.46 for every dollar spent. The comprehensive research looked at all 231,204 supported employees funded by vocational rehabilitation throughout the entire United States from 2002 to 2007.</a:t>
            </a:r>
          </a:p>
          <a:p>
            <a:pPr marL="342900" indent="-342900" eaLnBrk="0" fontAlgn="base" hangingPunct="0">
              <a:spcBef>
                <a:spcPct val="20000"/>
              </a:spcBef>
              <a:spcAft>
                <a:spcPct val="0"/>
              </a:spcAft>
              <a:buClr>
                <a:schemeClr val="accent2"/>
              </a:buClr>
              <a:buSzPct val="75000"/>
              <a:buFont typeface="Wingdings" charset="2"/>
              <a:buChar char="n"/>
              <a:defRPr/>
            </a:pPr>
            <a:r>
              <a:rPr lang="en-US" sz="2000" kern="0" dirty="0">
                <a:ea typeface="ＭＳ Ｐゴシック" charset="-128"/>
                <a:cs typeface="ＭＳ Ｐゴシック" charset="-128"/>
              </a:rPr>
              <a:t>This remarkable finding extrapolates to over</a:t>
            </a:r>
            <a:r>
              <a:rPr lang="en-US" sz="2000" b="1" kern="0" dirty="0">
                <a:ea typeface="ＭＳ Ｐゴシック" charset="-128"/>
                <a:cs typeface="ＭＳ Ｐゴシック" charset="-128"/>
              </a:rPr>
              <a:t> $1.5 billion dollars in cost benefits</a:t>
            </a:r>
            <a:r>
              <a:rPr lang="en-US" sz="2000" kern="0" dirty="0">
                <a:ea typeface="ＭＳ Ｐゴシック" charset="-128"/>
                <a:cs typeface="ＭＳ Ｐゴシック" charset="-128"/>
              </a:rPr>
              <a:t> from supported employment if applied to the total number of US individuals with disabilities served in segregated day placements. However, the author notes that supported employment wages still lag, and that the service "will need to secure positions in the community that "pay above minimum wage and allow supported employees to earn a livable wage."</a:t>
            </a:r>
            <a:br>
              <a:rPr lang="en-US" sz="2000" kern="0" dirty="0">
                <a:ea typeface="ＭＳ Ｐゴシック" charset="-128"/>
                <a:cs typeface="ＭＳ Ｐゴシック" charset="-128"/>
              </a:rPr>
            </a:br>
            <a:r>
              <a:rPr lang="en-US" sz="2000" kern="0" dirty="0">
                <a:ea typeface="ＭＳ Ｐゴシック" charset="-128"/>
                <a:cs typeface="ＭＳ Ｐゴシック" charset="-128"/>
              </a:rPr>
              <a:t/>
            </a:r>
            <a:br>
              <a:rPr lang="en-US" sz="2000" kern="0" dirty="0">
                <a:ea typeface="ＭＳ Ｐゴシック" charset="-128"/>
                <a:cs typeface="ＭＳ Ｐゴシック" charset="-128"/>
              </a:rPr>
            </a:br>
            <a:r>
              <a:rPr lang="en-US" sz="1400" kern="0" dirty="0">
                <a:ea typeface="ＭＳ Ｐゴシック" charset="-128"/>
                <a:cs typeface="ＭＳ Ｐゴシック" charset="-128"/>
              </a:rPr>
              <a:t>Cimera, R. (2010). Supported Employment's Cost-Efficiency to Taxpayers: 2002 to 2007, </a:t>
            </a:r>
            <a:r>
              <a:rPr lang="en-US" sz="1400" i="1" kern="0" dirty="0">
                <a:ea typeface="ＭＳ Ｐゴシック" charset="-128"/>
                <a:cs typeface="ＭＳ Ｐゴシック" charset="-128"/>
              </a:rPr>
              <a:t>Research and Practice for Persons with Severe Disabilities</a:t>
            </a:r>
            <a:r>
              <a:rPr lang="en-US" sz="1400" kern="0" dirty="0">
                <a:ea typeface="ＭＳ Ｐゴシック" charset="-128"/>
                <a:cs typeface="ＭＳ Ｐゴシック" charset="-128"/>
              </a:rPr>
              <a:t>, Vol. 34, No. 2., pp. 13-20</a:t>
            </a:r>
            <a:r>
              <a:rPr lang="en-US" sz="2000" kern="0" dirty="0">
                <a:ea typeface="ＭＳ Ｐゴシック" charset="-128"/>
                <a:cs typeface="ＭＳ Ｐゴシック" charset="-128"/>
              </a:rPr>
              <a:t>.</a:t>
            </a:r>
          </a:p>
          <a:p>
            <a:pPr marL="342900" indent="-342900" eaLnBrk="0" fontAlgn="base" hangingPunct="0">
              <a:spcBef>
                <a:spcPct val="20000"/>
              </a:spcBef>
              <a:spcAft>
                <a:spcPct val="0"/>
              </a:spcAft>
              <a:buClr>
                <a:schemeClr val="accent2"/>
              </a:buClr>
              <a:buSzPct val="75000"/>
              <a:buFont typeface="Wingdings" charset="2"/>
              <a:buChar char="n"/>
              <a:defRPr/>
            </a:pPr>
            <a:endParaRPr lang="en-US" sz="3100" kern="0" dirty="0">
              <a:ea typeface="ＭＳ Ｐゴシック" charset="-128"/>
              <a:cs typeface="ＭＳ Ｐゴシック" charset="-128"/>
            </a:endParaRPr>
          </a:p>
        </p:txBody>
      </p:sp>
    </p:spTree>
    <p:extLst>
      <p:ext uri="{BB962C8B-B14F-4D97-AF65-F5344CB8AC3E}">
        <p14:creationId xmlns:p14="http://schemas.microsoft.com/office/powerpoint/2010/main" val="4220577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Debrief and The Art of Conversation </a:t>
            </a:r>
          </a:p>
        </p:txBody>
      </p:sp>
      <p:sp>
        <p:nvSpPr>
          <p:cNvPr id="3" name="Content Placeholder 2"/>
          <p:cNvSpPr>
            <a:spLocks noGrp="1"/>
          </p:cNvSpPr>
          <p:nvPr>
            <p:ph idx="1"/>
          </p:nvPr>
        </p:nvSpPr>
        <p:spPr>
          <a:xfrm>
            <a:off x="609600" y="1600201"/>
            <a:ext cx="11213432" cy="5257799"/>
          </a:xfrm>
        </p:spPr>
        <p:txBody>
          <a:bodyPr/>
          <a:lstStyle/>
          <a:p>
            <a:r>
              <a:rPr lang="en-US" dirty="0"/>
              <a:t>What happened?</a:t>
            </a:r>
          </a:p>
          <a:p>
            <a:r>
              <a:rPr lang="en-US" dirty="0"/>
              <a:t>What did you learn?</a:t>
            </a:r>
          </a:p>
          <a:p>
            <a:r>
              <a:rPr lang="en-US" dirty="0"/>
              <a:t>How can this social contact be strengthened?</a:t>
            </a:r>
          </a:p>
        </p:txBody>
      </p:sp>
      <p:pic>
        <p:nvPicPr>
          <p:cNvPr id="4" name="Picture 3"/>
          <p:cNvPicPr>
            <a:picLocks noChangeAspect="1"/>
          </p:cNvPicPr>
          <p:nvPr/>
        </p:nvPicPr>
        <p:blipFill>
          <a:blip r:embed="rId2"/>
          <a:stretch>
            <a:fillRect/>
          </a:stretch>
        </p:blipFill>
        <p:spPr>
          <a:xfrm>
            <a:off x="5140880" y="3392812"/>
            <a:ext cx="5527120" cy="3465189"/>
          </a:xfrm>
          <a:prstGeom prst="rect">
            <a:avLst/>
          </a:prstGeom>
        </p:spPr>
      </p:pic>
    </p:spTree>
    <p:extLst>
      <p:ext uri="{BB962C8B-B14F-4D97-AF65-F5344CB8AC3E}">
        <p14:creationId xmlns:p14="http://schemas.microsoft.com/office/powerpoint/2010/main" val="1920209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Re-thinking our roles...</a:t>
            </a:r>
          </a:p>
        </p:txBody>
      </p:sp>
      <p:sp>
        <p:nvSpPr>
          <p:cNvPr id="3" name="Content Placeholder 2"/>
          <p:cNvSpPr>
            <a:spLocks noGrp="1"/>
          </p:cNvSpPr>
          <p:nvPr>
            <p:ph idx="1"/>
          </p:nvPr>
        </p:nvSpPr>
        <p:spPr/>
        <p:txBody>
          <a:bodyPr>
            <a:normAutofit lnSpcReduction="10000"/>
          </a:bodyPr>
          <a:lstStyle/>
          <a:p>
            <a:r>
              <a:rPr lang="en-US" dirty="0"/>
              <a:t>Economic Development is a stronger platform.</a:t>
            </a:r>
          </a:p>
          <a:p>
            <a:r>
              <a:rPr lang="en-US" dirty="0"/>
              <a:t>Only knowing about labor-demand jobs is not enough. We must become experts on the intersection of disability and economies.</a:t>
            </a:r>
          </a:p>
          <a:p>
            <a:r>
              <a:rPr lang="en-US" dirty="0"/>
              <a:t>Engagement means knowing more about the economic life of our communities.</a:t>
            </a:r>
          </a:p>
          <a:p>
            <a:r>
              <a:rPr lang="en-US" dirty="0"/>
              <a:t>We spend a great deal of our time thinking about funding, but should also think about purchasing power, return-on-investment, and community strength.</a:t>
            </a:r>
          </a:p>
          <a:p>
            <a:endParaRPr lang="en-US" dirty="0"/>
          </a:p>
        </p:txBody>
      </p:sp>
    </p:spTree>
    <p:extLst>
      <p:ext uri="{BB962C8B-B14F-4D97-AF65-F5344CB8AC3E}">
        <p14:creationId xmlns:p14="http://schemas.microsoft.com/office/powerpoint/2010/main" val="3739115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9627-31D6-4284-BDD3-91768D57DA78}"/>
              </a:ext>
            </a:extLst>
          </p:cNvPr>
          <p:cNvSpPr>
            <a:spLocks noGrp="1"/>
          </p:cNvSpPr>
          <p:nvPr>
            <p:ph type="title"/>
          </p:nvPr>
        </p:nvSpPr>
        <p:spPr>
          <a:xfrm>
            <a:off x="609600" y="0"/>
            <a:ext cx="10972800" cy="1143000"/>
          </a:xfrm>
        </p:spPr>
        <p:txBody>
          <a:bodyPr/>
          <a:lstStyle/>
          <a:p>
            <a:r>
              <a:rPr lang="en-US" dirty="0"/>
              <a:t>Employer Focus Groups: National Scope</a:t>
            </a:r>
          </a:p>
        </p:txBody>
      </p:sp>
      <p:sp>
        <p:nvSpPr>
          <p:cNvPr id="3" name="Content Placeholder 2">
            <a:extLst>
              <a:ext uri="{FF2B5EF4-FFF2-40B4-BE49-F238E27FC236}">
                <a16:creationId xmlns:a16="http://schemas.microsoft.com/office/drawing/2014/main" id="{C50CF067-AD3E-4410-88B4-E02E99E7042E}"/>
              </a:ext>
            </a:extLst>
          </p:cNvPr>
          <p:cNvSpPr>
            <a:spLocks noGrp="1"/>
          </p:cNvSpPr>
          <p:nvPr>
            <p:ph idx="1"/>
          </p:nvPr>
        </p:nvSpPr>
        <p:spPr>
          <a:xfrm>
            <a:off x="368968" y="1251284"/>
            <a:ext cx="11550316" cy="5332077"/>
          </a:xfrm>
        </p:spPr>
        <p:txBody>
          <a:bodyPr>
            <a:normAutofit fontScale="70000" lnSpcReduction="20000"/>
          </a:bodyPr>
          <a:lstStyle/>
          <a:p>
            <a:pPr marL="0" indent="0">
              <a:buNone/>
            </a:pPr>
            <a:r>
              <a:rPr lang="en-US" sz="3400" u="sng" dirty="0"/>
              <a:t>RESULTS AND FINDINGS</a:t>
            </a:r>
          </a:p>
          <a:p>
            <a:r>
              <a:rPr lang="en-US" sz="3400" dirty="0"/>
              <a:t>For small employers, the value of Customized Employment is in being creative and utilizing</a:t>
            </a:r>
          </a:p>
          <a:p>
            <a:pPr marL="0" indent="0">
              <a:buNone/>
            </a:pPr>
            <a:r>
              <a:rPr lang="en-US" sz="3400" dirty="0"/>
              <a:t>flexible approaches that perform work that meets the unmet needs of an employer.</a:t>
            </a:r>
          </a:p>
          <a:p>
            <a:r>
              <a:rPr lang="en-US" sz="3400" dirty="0"/>
              <a:t>For both large and small employers, Customized Employment provides value in that it</a:t>
            </a:r>
          </a:p>
          <a:p>
            <a:pPr marL="0" indent="0">
              <a:buNone/>
            </a:pPr>
            <a:r>
              <a:rPr lang="en-US" sz="3400" dirty="0"/>
              <a:t>creates positions that perform tasks freeing up time for existing employees, thus allowing</a:t>
            </a:r>
          </a:p>
          <a:p>
            <a:pPr marL="0" indent="0">
              <a:buNone/>
            </a:pPr>
            <a:r>
              <a:rPr lang="en-US" sz="3400" dirty="0"/>
              <a:t>them to focus on core priority duties.</a:t>
            </a:r>
          </a:p>
          <a:p>
            <a:r>
              <a:rPr lang="en-US" sz="3400" dirty="0"/>
              <a:t>To employers, the terms Customized Employment and Supported Employment</a:t>
            </a:r>
          </a:p>
          <a:p>
            <a:pPr marL="0" indent="0">
              <a:buNone/>
            </a:pPr>
            <a:r>
              <a:rPr lang="en-US" sz="3400" dirty="0"/>
              <a:t>are interchangeable and largely irrelevant to them. Larger employers, in particular,</a:t>
            </a:r>
          </a:p>
          <a:p>
            <a:pPr marL="0" indent="0">
              <a:buNone/>
            </a:pPr>
            <a:r>
              <a:rPr lang="en-US" sz="3400" dirty="0"/>
              <a:t>would prefer to think of what they are doing as “job customization.”</a:t>
            </a:r>
          </a:p>
          <a:p>
            <a:r>
              <a:rPr lang="en-US" sz="3400" dirty="0"/>
              <a:t>Customization can occur before or after the hire as employers learn about and</a:t>
            </a:r>
          </a:p>
          <a:p>
            <a:pPr marL="0" indent="0">
              <a:buNone/>
            </a:pPr>
            <a:r>
              <a:rPr lang="en-US" sz="3400" dirty="0"/>
              <a:t>better understand the capacity of the worker and identify other unmet needs that</a:t>
            </a:r>
          </a:p>
          <a:p>
            <a:pPr marL="0" indent="0">
              <a:buNone/>
            </a:pPr>
            <a:r>
              <a:rPr lang="en-US" sz="3400" dirty="0"/>
              <a:t>can be done by the worker.</a:t>
            </a:r>
          </a:p>
          <a:p>
            <a:pPr marL="0" indent="0">
              <a:buNone/>
            </a:pPr>
            <a:endParaRPr lang="en-US" dirty="0"/>
          </a:p>
        </p:txBody>
      </p:sp>
    </p:spTree>
    <p:extLst>
      <p:ext uri="{BB962C8B-B14F-4D97-AF65-F5344CB8AC3E}">
        <p14:creationId xmlns:p14="http://schemas.microsoft.com/office/powerpoint/2010/main" val="293788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9D5B1-DCDE-4539-84EC-8F9DE8DB6A77}"/>
              </a:ext>
            </a:extLst>
          </p:cNvPr>
          <p:cNvSpPr>
            <a:spLocks noGrp="1"/>
          </p:cNvSpPr>
          <p:nvPr>
            <p:ph type="title"/>
          </p:nvPr>
        </p:nvSpPr>
        <p:spPr/>
        <p:txBody>
          <a:bodyPr/>
          <a:lstStyle/>
          <a:p>
            <a:r>
              <a:rPr lang="en-US" dirty="0"/>
              <a:t>More from Employer Focus Groups </a:t>
            </a:r>
          </a:p>
        </p:txBody>
      </p:sp>
      <p:sp>
        <p:nvSpPr>
          <p:cNvPr id="3" name="Content Placeholder 2">
            <a:extLst>
              <a:ext uri="{FF2B5EF4-FFF2-40B4-BE49-F238E27FC236}">
                <a16:creationId xmlns:a16="http://schemas.microsoft.com/office/drawing/2014/main" id="{050D3A3D-AED3-493B-9CE1-0F1D40D3EEB5}"/>
              </a:ext>
            </a:extLst>
          </p:cNvPr>
          <p:cNvSpPr>
            <a:spLocks noGrp="1"/>
          </p:cNvSpPr>
          <p:nvPr>
            <p:ph idx="1"/>
          </p:nvPr>
        </p:nvSpPr>
        <p:spPr>
          <a:xfrm>
            <a:off x="465220" y="1183106"/>
            <a:ext cx="12031579" cy="8955504"/>
          </a:xfrm>
        </p:spPr>
        <p:txBody>
          <a:bodyPr>
            <a:normAutofit/>
          </a:bodyPr>
          <a:lstStyle/>
          <a:p>
            <a:pPr marL="0" indent="0">
              <a:buNone/>
            </a:pPr>
            <a:r>
              <a:rPr lang="en-US" sz="2400" dirty="0"/>
              <a:t>Employers indicated several key factors for community rehabilitation providers to consider in effectively engaging employers:</a:t>
            </a:r>
          </a:p>
          <a:p>
            <a:pPr marL="0" indent="0">
              <a:buNone/>
            </a:pPr>
            <a:r>
              <a:rPr lang="en-US" sz="2400" dirty="0"/>
              <a:t>• Knowing the business, including its products, services, and customers. Doing research</a:t>
            </a:r>
          </a:p>
          <a:p>
            <a:pPr marL="0" indent="0">
              <a:buNone/>
            </a:pPr>
            <a:r>
              <a:rPr lang="en-US" sz="2400" dirty="0"/>
              <a:t>beforehand and coming to the initial meeting with this information.</a:t>
            </a:r>
          </a:p>
          <a:p>
            <a:pPr marL="0" indent="0">
              <a:buNone/>
            </a:pPr>
            <a:r>
              <a:rPr lang="en-US" sz="2400" dirty="0"/>
              <a:t>• Understanding and addressing the needs of the business (versus the need of the provider</a:t>
            </a:r>
          </a:p>
          <a:p>
            <a:pPr marL="0" indent="0">
              <a:buNone/>
            </a:pPr>
            <a:r>
              <a:rPr lang="en-US" sz="2400" dirty="0"/>
              <a:t>to place an individual on the job).</a:t>
            </a:r>
          </a:p>
          <a:p>
            <a:pPr marL="0" indent="0">
              <a:buNone/>
            </a:pPr>
            <a:r>
              <a:rPr lang="en-US" sz="2400" dirty="0"/>
              <a:t>• Listening to the employer more than talking/selling to the employer.</a:t>
            </a:r>
          </a:p>
          <a:p>
            <a:pPr marL="0" indent="0">
              <a:buNone/>
            </a:pPr>
            <a:r>
              <a:rPr lang="en-US" sz="2400" dirty="0"/>
              <a:t>• Being creative and flexible in how to meet the needs of the employer and effectively</a:t>
            </a:r>
          </a:p>
          <a:p>
            <a:pPr marL="0" indent="0">
              <a:buNone/>
            </a:pPr>
            <a:r>
              <a:rPr lang="en-US" sz="2400" dirty="0"/>
              <a:t>utilizing the skills and interests of employee.</a:t>
            </a:r>
          </a:p>
          <a:p>
            <a:pPr marL="0" indent="0">
              <a:buNone/>
            </a:pPr>
            <a:r>
              <a:rPr lang="en-US" sz="2400" dirty="0"/>
              <a:t>• Being passionate about the work of finding employment of individuals with disabilities.</a:t>
            </a:r>
          </a:p>
          <a:p>
            <a:pPr marL="0" indent="0">
              <a:buNone/>
            </a:pPr>
            <a:r>
              <a:rPr lang="en-US" sz="2400" dirty="0"/>
              <a:t>• Being responsive and available to the employer when needs/issues arise.</a:t>
            </a:r>
          </a:p>
          <a:p>
            <a:pPr marL="0" indent="0">
              <a:buNone/>
            </a:pPr>
            <a:endParaRPr lang="en-US" sz="2400" dirty="0"/>
          </a:p>
        </p:txBody>
      </p:sp>
    </p:spTree>
    <p:extLst>
      <p:ext uri="{BB962C8B-B14F-4D97-AF65-F5344CB8AC3E}">
        <p14:creationId xmlns:p14="http://schemas.microsoft.com/office/powerpoint/2010/main" val="2403449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3A39B-70F0-44C2-9471-74E892249B2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D1DBB4FD-D353-47F6-B1A5-AF0FD21B124F}"/>
              </a:ext>
            </a:extLst>
          </p:cNvPr>
          <p:cNvSpPr>
            <a:spLocks noGrp="1"/>
          </p:cNvSpPr>
          <p:nvPr>
            <p:ph idx="1"/>
          </p:nvPr>
        </p:nvSpPr>
        <p:spPr>
          <a:xfrm>
            <a:off x="609600" y="1600201"/>
            <a:ext cx="11309684" cy="5257799"/>
          </a:xfrm>
        </p:spPr>
        <p:txBody>
          <a:bodyPr>
            <a:normAutofit fontScale="92500" lnSpcReduction="10000"/>
          </a:bodyPr>
          <a:lstStyle/>
          <a:p>
            <a:pPr marL="0" indent="0">
              <a:buNone/>
            </a:pPr>
            <a:r>
              <a:rPr lang="en-US" dirty="0">
                <a:hlinkClick r:id="rId2"/>
              </a:rPr>
              <a:t>https://www.georgiamicrobiz.org/</a:t>
            </a:r>
            <a:endParaRPr lang="en-US" dirty="0"/>
          </a:p>
          <a:p>
            <a:pPr marL="0" indent="0">
              <a:buNone/>
            </a:pPr>
            <a:endParaRPr lang="en-US" dirty="0"/>
          </a:p>
          <a:p>
            <a:pPr marL="0" indent="0">
              <a:buNone/>
            </a:pPr>
            <a:r>
              <a:rPr lang="en-US" dirty="0">
                <a:hlinkClick r:id="rId3"/>
              </a:rPr>
              <a:t>https://microenterprisealabama.org/</a:t>
            </a:r>
            <a:endParaRPr lang="en-US" dirty="0"/>
          </a:p>
          <a:p>
            <a:pPr marL="0" indent="0">
              <a:buNone/>
            </a:pPr>
            <a:endParaRPr lang="en-US" dirty="0"/>
          </a:p>
          <a:p>
            <a:pPr marL="0" indent="0">
              <a:buNone/>
            </a:pPr>
            <a:r>
              <a:rPr lang="en-US" dirty="0">
                <a:hlinkClick r:id="rId4"/>
              </a:rPr>
              <a:t>https://www.goodwillswfl.org/microenterprise/</a:t>
            </a:r>
            <a:endParaRPr lang="en-US" dirty="0"/>
          </a:p>
          <a:p>
            <a:pPr marL="0" indent="0">
              <a:buNone/>
            </a:pPr>
            <a:endParaRPr lang="en-US" dirty="0"/>
          </a:p>
          <a:p>
            <a:pPr marL="0" indent="0">
              <a:buNone/>
            </a:pPr>
            <a:r>
              <a:rPr lang="en-US" dirty="0">
                <a:hlinkClick r:id="rId5"/>
              </a:rPr>
              <a:t>https://www.score.org/</a:t>
            </a:r>
            <a:endParaRPr lang="en-US" dirty="0"/>
          </a:p>
          <a:p>
            <a:pPr marL="0" indent="0">
              <a:buNone/>
            </a:pPr>
            <a:endParaRPr lang="en-US" dirty="0"/>
          </a:p>
          <a:p>
            <a:pPr marL="0" indent="0">
              <a:buNone/>
            </a:pPr>
            <a:r>
              <a:rPr lang="en-US" dirty="0"/>
              <a:t>Two handouts: Virtual Delivery Guidance from Griffin-Hammis and the full report on the Employer Focus Groups. </a:t>
            </a:r>
          </a:p>
        </p:txBody>
      </p:sp>
    </p:spTree>
    <p:extLst>
      <p:ext uri="{BB962C8B-B14F-4D97-AF65-F5344CB8AC3E}">
        <p14:creationId xmlns:p14="http://schemas.microsoft.com/office/powerpoint/2010/main" val="3812795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670735"/>
            <a:ext cx="2286000" cy="369332"/>
          </a:xfrm>
          <a:prstGeom prst="rect">
            <a:avLst/>
          </a:prstGeom>
        </p:spPr>
        <p:txBody>
          <a:bodyPr>
            <a:spAutoFit/>
          </a:bodyPr>
          <a:lstStyle/>
          <a:p>
            <a:r>
              <a:rPr lang="en-US" dirty="0">
                <a:hlinkClick r:id="rId2"/>
              </a:rPr>
              <a:t> </a:t>
            </a:r>
          </a:p>
        </p:txBody>
      </p:sp>
      <p:pic>
        <p:nvPicPr>
          <p:cNvPr id="6" name="Picture 5"/>
          <p:cNvPicPr>
            <a:picLocks noChangeAspect="1"/>
          </p:cNvPicPr>
          <p:nvPr/>
        </p:nvPicPr>
        <p:blipFill>
          <a:blip r:embed="rId3"/>
          <a:stretch>
            <a:fillRect/>
          </a:stretch>
        </p:blipFill>
        <p:spPr>
          <a:xfrm>
            <a:off x="1555564" y="990600"/>
            <a:ext cx="9144000" cy="3007762"/>
          </a:xfrm>
          <a:prstGeom prst="rect">
            <a:avLst/>
          </a:prstGeom>
        </p:spPr>
      </p:pic>
      <p:sp>
        <p:nvSpPr>
          <p:cNvPr id="7" name="TextBox 6"/>
          <p:cNvSpPr txBox="1"/>
          <p:nvPr/>
        </p:nvSpPr>
        <p:spPr>
          <a:xfrm>
            <a:off x="1861863" y="4419601"/>
            <a:ext cx="10082055" cy="2246769"/>
          </a:xfrm>
          <a:prstGeom prst="rect">
            <a:avLst/>
          </a:prstGeom>
          <a:noFill/>
        </p:spPr>
        <p:txBody>
          <a:bodyPr wrap="none" rtlCol="0">
            <a:spAutoFit/>
          </a:bodyPr>
          <a:lstStyle/>
          <a:p>
            <a:r>
              <a:rPr lang="en-US" sz="2800" dirty="0"/>
              <a:t>In addition to my work in employment supports, </a:t>
            </a:r>
          </a:p>
          <a:p>
            <a:r>
              <a:rPr lang="en-US" sz="2800" dirty="0"/>
              <a:t>I write books (memoirs, novels and true crime) focused on</a:t>
            </a:r>
          </a:p>
          <a:p>
            <a:r>
              <a:rPr lang="en-US" sz="2800" dirty="0"/>
              <a:t>disability, mental health, and human services. </a:t>
            </a:r>
          </a:p>
          <a:p>
            <a:endParaRPr lang="en-US" sz="2800" dirty="0"/>
          </a:p>
          <a:p>
            <a:r>
              <a:rPr lang="en-US" sz="2800" dirty="0"/>
              <a:t>Book giveaway: </a:t>
            </a:r>
            <a:r>
              <a:rPr lang="en-US" sz="2800" dirty="0">
                <a:solidFill>
                  <a:srgbClr val="FF0000"/>
                </a:solidFill>
              </a:rPr>
              <a:t>What is Wabash, Indiana known for? </a:t>
            </a:r>
            <a:r>
              <a:rPr lang="en-US" dirty="0"/>
              <a:t>(2 acceptable answers)</a:t>
            </a:r>
          </a:p>
        </p:txBody>
      </p:sp>
    </p:spTree>
    <p:extLst>
      <p:ext uri="{BB962C8B-B14F-4D97-AF65-F5344CB8AC3E}">
        <p14:creationId xmlns:p14="http://schemas.microsoft.com/office/powerpoint/2010/main" val="3706133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551F7-A9F3-4BE4-9CF7-7029D0252E94}"/>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53468711-2D87-4814-9842-1EB4920CE7D3}"/>
              </a:ext>
            </a:extLst>
          </p:cNvPr>
          <p:cNvSpPr>
            <a:spLocks noGrp="1"/>
          </p:cNvSpPr>
          <p:nvPr>
            <p:ph idx="1"/>
          </p:nvPr>
        </p:nvSpPr>
        <p:spPr/>
        <p:txBody>
          <a:bodyPr/>
          <a:lstStyle/>
          <a:p>
            <a:pPr marL="0" indent="0">
              <a:buNone/>
            </a:pPr>
            <a:r>
              <a:rPr lang="en-US" dirty="0">
                <a:hlinkClick r:id="rId2"/>
              </a:rPr>
              <a:t>https://www.advancingemployment.com/</a:t>
            </a: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169C4DF7-3080-4FD1-8529-35023FA26C39}"/>
              </a:ext>
            </a:extLst>
          </p:cNvPr>
          <p:cNvPicPr>
            <a:picLocks noChangeAspect="1"/>
          </p:cNvPicPr>
          <p:nvPr/>
        </p:nvPicPr>
        <p:blipFill>
          <a:blip r:embed="rId3"/>
          <a:stretch>
            <a:fillRect/>
          </a:stretch>
        </p:blipFill>
        <p:spPr>
          <a:xfrm>
            <a:off x="1721710" y="2724149"/>
            <a:ext cx="7053322" cy="2948846"/>
          </a:xfrm>
          <a:prstGeom prst="rect">
            <a:avLst/>
          </a:prstGeom>
        </p:spPr>
      </p:pic>
    </p:spTree>
    <p:extLst>
      <p:ext uri="{BB962C8B-B14F-4D97-AF65-F5344CB8AC3E}">
        <p14:creationId xmlns:p14="http://schemas.microsoft.com/office/powerpoint/2010/main" val="1491107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Power of Purchasing for Households </a:t>
            </a:r>
          </a:p>
        </p:txBody>
      </p:sp>
      <p:sp>
        <p:nvSpPr>
          <p:cNvPr id="3" name="Content Placeholder 2"/>
          <p:cNvSpPr>
            <a:spLocks noGrp="1"/>
          </p:cNvSpPr>
          <p:nvPr>
            <p:ph idx="1"/>
          </p:nvPr>
        </p:nvSpPr>
        <p:spPr/>
        <p:txBody>
          <a:bodyPr/>
          <a:lstStyle/>
          <a:p>
            <a:pPr marL="0" indent="0">
              <a:buNone/>
            </a:pPr>
            <a:endParaRPr lang="en-US" dirty="0"/>
          </a:p>
        </p:txBody>
      </p:sp>
      <p:sp>
        <p:nvSpPr>
          <p:cNvPr id="4" name="Rectangle 3"/>
          <p:cNvSpPr/>
          <p:nvPr/>
        </p:nvSpPr>
        <p:spPr>
          <a:xfrm>
            <a:off x="2105466" y="2108468"/>
            <a:ext cx="7540282" cy="3785652"/>
          </a:xfrm>
          <a:prstGeom prst="rect">
            <a:avLst/>
          </a:prstGeom>
        </p:spPr>
        <p:txBody>
          <a:bodyPr wrap="square">
            <a:spAutoFit/>
          </a:bodyPr>
          <a:lstStyle/>
          <a:p>
            <a:r>
              <a:rPr lang="en-US" sz="2400" dirty="0"/>
              <a:t>The Nielsen Consumer and Shopper Analytics team found that 5.5% of U.S. households have a member with intellectual disabilities, representing </a:t>
            </a:r>
            <a:r>
              <a:rPr lang="en-US" sz="2400" dirty="0">
                <a:highlight>
                  <a:srgbClr val="FFFF00"/>
                </a:highlight>
              </a:rPr>
              <a:t>$31 billion</a:t>
            </a:r>
            <a:r>
              <a:rPr lang="en-US" sz="2400" dirty="0"/>
              <a:t> in buying power annually. The team also found that 7.1% additional households have an immediate family member (parent or child) with intellectual disabilities who lives outside the household, and they have $35 billion in buying power. Combined, this group has </a:t>
            </a:r>
            <a:r>
              <a:rPr lang="en-US" sz="2400" dirty="0">
                <a:highlight>
                  <a:srgbClr val="FFFF00"/>
                </a:highlight>
              </a:rPr>
              <a:t>$66 billion </a:t>
            </a:r>
            <a:r>
              <a:rPr lang="en-US" sz="2400" dirty="0"/>
              <a:t>in collective annual buying power, indicating that it’s a robust and important group in the U.S. consumer market. </a:t>
            </a:r>
            <a:r>
              <a:rPr lang="en-US" sz="2400" i="1" dirty="0"/>
              <a:t>July 24, 2017.</a:t>
            </a:r>
          </a:p>
        </p:txBody>
      </p:sp>
    </p:spTree>
    <p:extLst>
      <p:ext uri="{BB962C8B-B14F-4D97-AF65-F5344CB8AC3E}">
        <p14:creationId xmlns:p14="http://schemas.microsoft.com/office/powerpoint/2010/main" val="2106793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444CB-0FE9-4EE0-AF67-2F7E2762F898}"/>
              </a:ext>
            </a:extLst>
          </p:cNvPr>
          <p:cNvSpPr>
            <a:spLocks noGrp="1"/>
          </p:cNvSpPr>
          <p:nvPr>
            <p:ph type="ctrTitle"/>
          </p:nvPr>
        </p:nvSpPr>
        <p:spPr>
          <a:xfrm>
            <a:off x="489527" y="73892"/>
            <a:ext cx="10815782" cy="3436072"/>
          </a:xfrm>
        </p:spPr>
        <p:txBody>
          <a:bodyPr>
            <a:normAutofit/>
          </a:bodyPr>
          <a:lstStyle/>
          <a:p>
            <a:r>
              <a:rPr lang="en-US" sz="2800" dirty="0"/>
              <a:t>May 15, 2019</a:t>
            </a:r>
            <a:br>
              <a:rPr lang="en-US" sz="2800" dirty="0"/>
            </a:br>
            <a:r>
              <a:rPr lang="en-US" sz="2800" dirty="0"/>
              <a:t>National Investors call for Workplace Disability Inclusion</a:t>
            </a:r>
            <a:br>
              <a:rPr lang="en-US" sz="2800" dirty="0"/>
            </a:br>
            <a:r>
              <a:rPr lang="en-US" sz="2800" dirty="0"/>
              <a:t>Investor Group Representing </a:t>
            </a:r>
            <a:r>
              <a:rPr lang="en-US" sz="2800" b="1" dirty="0">
                <a:highlight>
                  <a:srgbClr val="FFFF00"/>
                </a:highlight>
              </a:rPr>
              <a:t>$1 Trillion </a:t>
            </a:r>
            <a:r>
              <a:rPr lang="en-US" sz="2800" dirty="0"/>
              <a:t>Appeals to Companies;</a:t>
            </a:r>
            <a:br>
              <a:rPr lang="en-US" sz="2800" dirty="0"/>
            </a:br>
            <a:r>
              <a:rPr lang="en-US" sz="2800" dirty="0"/>
              <a:t>Highlights Financial Benefits of </a:t>
            </a:r>
            <a:br>
              <a:rPr lang="en-US" sz="2800" dirty="0"/>
            </a:br>
            <a:r>
              <a:rPr lang="en-US" sz="2800" dirty="0"/>
              <a:t>Embracing an Open and Diverse Workforce</a:t>
            </a:r>
          </a:p>
        </p:txBody>
      </p:sp>
      <p:sp>
        <p:nvSpPr>
          <p:cNvPr id="3" name="Subtitle 2">
            <a:extLst>
              <a:ext uri="{FF2B5EF4-FFF2-40B4-BE49-F238E27FC236}">
                <a16:creationId xmlns:a16="http://schemas.microsoft.com/office/drawing/2014/main" id="{1EDC3FA6-AB76-4BFD-88D8-C96564E24601}"/>
              </a:ext>
            </a:extLst>
          </p:cNvPr>
          <p:cNvSpPr>
            <a:spLocks noGrp="1"/>
          </p:cNvSpPr>
          <p:nvPr>
            <p:ph type="subTitle" idx="1"/>
          </p:nvPr>
        </p:nvSpPr>
        <p:spPr>
          <a:xfrm>
            <a:off x="1524000" y="3602037"/>
            <a:ext cx="9144000" cy="2761817"/>
          </a:xfrm>
        </p:spPr>
        <p:txBody>
          <a:bodyPr>
            <a:normAutofit fontScale="92500" lnSpcReduction="10000"/>
          </a:bodyPr>
          <a:lstStyle/>
          <a:p>
            <a:pPr algn="l" fontAlgn="base"/>
            <a:r>
              <a:rPr lang="en-US" dirty="0">
                <a:solidFill>
                  <a:srgbClr val="404040"/>
                </a:solidFill>
                <a:latin typeface="Objektiv mk2 w03"/>
              </a:rPr>
              <a:t>In their joint statement, the investors called for companies to adopt policies for:</a:t>
            </a:r>
          </a:p>
          <a:p>
            <a:pPr algn="l" fontAlgn="base">
              <a:buFont typeface="Arial" panose="020B0604020202020204" pitchFamily="34" charset="0"/>
              <a:buChar char="•"/>
            </a:pPr>
            <a:r>
              <a:rPr lang="en-US" dirty="0">
                <a:solidFill>
                  <a:srgbClr val="404040"/>
                </a:solidFill>
                <a:latin typeface="Objektiv mk2 w03"/>
              </a:rPr>
              <a:t>Setting goals for </a:t>
            </a:r>
            <a:r>
              <a:rPr lang="en-US" dirty="0">
                <a:solidFill>
                  <a:srgbClr val="404040"/>
                </a:solidFill>
                <a:highlight>
                  <a:srgbClr val="FFFF00"/>
                </a:highlight>
                <a:latin typeface="Objektiv mk2 w03"/>
              </a:rPr>
              <a:t>hiring people with disabilities </a:t>
            </a:r>
            <a:r>
              <a:rPr lang="en-US" dirty="0">
                <a:solidFill>
                  <a:srgbClr val="404040"/>
                </a:solidFill>
                <a:latin typeface="Objektiv mk2 w03"/>
              </a:rPr>
              <a:t>and tracking progress in meeting those goals;</a:t>
            </a:r>
          </a:p>
          <a:p>
            <a:pPr algn="l" fontAlgn="base">
              <a:buFont typeface="Arial" panose="020B0604020202020204" pitchFamily="34" charset="0"/>
              <a:buChar char="•"/>
            </a:pPr>
            <a:r>
              <a:rPr lang="en-US" dirty="0">
                <a:solidFill>
                  <a:srgbClr val="404040"/>
                </a:solidFill>
                <a:latin typeface="Objektiv mk2 w03"/>
              </a:rPr>
              <a:t>Public support from a senior executive for creating a disability-focused employee resource group that fosters a supportive network; and</a:t>
            </a:r>
          </a:p>
          <a:p>
            <a:pPr algn="l" fontAlgn="base">
              <a:buFont typeface="Arial" panose="020B0604020202020204" pitchFamily="34" charset="0"/>
              <a:buChar char="•"/>
            </a:pPr>
            <a:r>
              <a:rPr lang="en-US" dirty="0">
                <a:solidFill>
                  <a:srgbClr val="404040"/>
                </a:solidFill>
                <a:latin typeface="Objektiv mk2 w03"/>
              </a:rPr>
              <a:t>Including people with disabilities in their corporate diversity and inclusion statements.</a:t>
            </a:r>
          </a:p>
          <a:p>
            <a:endParaRPr lang="en-US" dirty="0"/>
          </a:p>
        </p:txBody>
      </p:sp>
    </p:spTree>
    <p:extLst>
      <p:ext uri="{BB962C8B-B14F-4D97-AF65-F5344CB8AC3E}">
        <p14:creationId xmlns:p14="http://schemas.microsoft.com/office/powerpoint/2010/main" val="1573680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Demand-driven and unique job development</a:t>
            </a:r>
          </a:p>
        </p:txBody>
      </p:sp>
      <p:sp>
        <p:nvSpPr>
          <p:cNvPr id="3" name="Content Placeholder 2"/>
          <p:cNvSpPr>
            <a:spLocks noGrp="1"/>
          </p:cNvSpPr>
          <p:nvPr>
            <p:ph idx="1"/>
          </p:nvPr>
        </p:nvSpPr>
        <p:spPr>
          <a:xfrm>
            <a:off x="1778000" y="1417639"/>
            <a:ext cx="8432800" cy="5244977"/>
          </a:xfrm>
        </p:spPr>
        <p:txBody>
          <a:bodyPr>
            <a:normAutofit fontScale="92500" lnSpcReduction="20000"/>
          </a:bodyPr>
          <a:lstStyle/>
          <a:p>
            <a:r>
              <a:rPr lang="en-US" dirty="0"/>
              <a:t>It’s not either or! </a:t>
            </a:r>
          </a:p>
          <a:p>
            <a:r>
              <a:rPr lang="en-US" dirty="0"/>
              <a:t>We have to understand both approaches to support a wide array of job seekers. </a:t>
            </a:r>
          </a:p>
          <a:p>
            <a:r>
              <a:rPr lang="en-US" dirty="0"/>
              <a:t>There are opportunities to customize any employment configuration. </a:t>
            </a:r>
          </a:p>
          <a:p>
            <a:r>
              <a:rPr lang="en-US" dirty="0"/>
              <a:t>In order to become an asset to job seekers with disabilities, we need to adopt a fluid approach to interacting with businesses of all sizes, types, and makeup. </a:t>
            </a:r>
          </a:p>
          <a:p>
            <a:r>
              <a:rPr lang="en-US" dirty="0"/>
              <a:t>Social capital, personal relationships, curiosity, reciprocity, and economic development must be present. </a:t>
            </a:r>
          </a:p>
          <a:p>
            <a:endParaRPr lang="en-US" dirty="0"/>
          </a:p>
          <a:p>
            <a:endParaRPr lang="en-US" dirty="0"/>
          </a:p>
        </p:txBody>
      </p:sp>
    </p:spTree>
    <p:extLst>
      <p:ext uri="{BB962C8B-B14F-4D97-AF65-F5344CB8AC3E}">
        <p14:creationId xmlns:p14="http://schemas.microsoft.com/office/powerpoint/2010/main" val="3907859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Labor-driven market?</a:t>
            </a:r>
          </a:p>
        </p:txBody>
      </p:sp>
      <p:sp>
        <p:nvSpPr>
          <p:cNvPr id="3" name="Content Placeholder 2"/>
          <p:cNvSpPr>
            <a:spLocks noGrp="1"/>
          </p:cNvSpPr>
          <p:nvPr>
            <p:ph idx="1"/>
          </p:nvPr>
        </p:nvSpPr>
        <p:spPr/>
        <p:txBody>
          <a:bodyPr>
            <a:normAutofit fontScale="92500" lnSpcReduction="10000"/>
          </a:bodyPr>
          <a:lstStyle/>
          <a:p>
            <a:r>
              <a:rPr lang="en-US" dirty="0"/>
              <a:t>Local engagement of employers to provide direct information on jobs in-demand, skill sets required, and training program requirements. </a:t>
            </a:r>
          </a:p>
          <a:p>
            <a:r>
              <a:rPr lang="en-US" dirty="0"/>
              <a:t>In the past, most resources were used on resume writing, interviewing skills, and what we believed led to employment (of any kind).</a:t>
            </a:r>
          </a:p>
          <a:p>
            <a:r>
              <a:rPr lang="en-US" dirty="0"/>
              <a:t>Now, there is a real emphasis on building the connections between in-demand jobs, and skills, not just readiness activities, and broadening our JD skills to include new KSAOs and measured by </a:t>
            </a:r>
            <a:r>
              <a:rPr lang="en-US" dirty="0">
                <a:solidFill>
                  <a:srgbClr val="FF0000"/>
                </a:solidFill>
              </a:rPr>
              <a:t>Fidelity!</a:t>
            </a:r>
          </a:p>
        </p:txBody>
      </p:sp>
    </p:spTree>
    <p:extLst>
      <p:ext uri="{BB962C8B-B14F-4D97-AF65-F5344CB8AC3E}">
        <p14:creationId xmlns:p14="http://schemas.microsoft.com/office/powerpoint/2010/main" val="3787216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Labor-driven job market</a:t>
            </a:r>
          </a:p>
        </p:txBody>
      </p:sp>
      <p:sp>
        <p:nvSpPr>
          <p:cNvPr id="3" name="Content Placeholder 2"/>
          <p:cNvSpPr>
            <a:spLocks noGrp="1"/>
          </p:cNvSpPr>
          <p:nvPr>
            <p:ph idx="1"/>
          </p:nvPr>
        </p:nvSpPr>
        <p:spPr/>
        <p:txBody>
          <a:bodyPr>
            <a:normAutofit/>
          </a:bodyPr>
          <a:lstStyle/>
          <a:p>
            <a:r>
              <a:rPr lang="en-US" dirty="0"/>
              <a:t>The typical jobs that we see and hear about that our vacant and are actively recruited for.</a:t>
            </a:r>
          </a:p>
          <a:p>
            <a:r>
              <a:rPr lang="en-US" dirty="0"/>
              <a:t>However, even with in-demand positions, there is a “hidden job market” meaning that we only know about 5% of the job openings around us. </a:t>
            </a:r>
          </a:p>
          <a:p>
            <a:r>
              <a:rPr lang="en-US" dirty="0"/>
              <a:t>With both approaches, we must begin with a purposeful mindset to discover all aspects of the </a:t>
            </a:r>
            <a:r>
              <a:rPr lang="en-US" i="1" dirty="0"/>
              <a:t>employment life </a:t>
            </a:r>
            <a:r>
              <a:rPr lang="en-US" dirty="0"/>
              <a:t>in our communities.</a:t>
            </a:r>
          </a:p>
        </p:txBody>
      </p:sp>
    </p:spTree>
    <p:extLst>
      <p:ext uri="{BB962C8B-B14F-4D97-AF65-F5344CB8AC3E}">
        <p14:creationId xmlns:p14="http://schemas.microsoft.com/office/powerpoint/2010/main" val="1472336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labor-driven tools</a:t>
            </a:r>
          </a:p>
        </p:txBody>
      </p:sp>
      <p:sp>
        <p:nvSpPr>
          <p:cNvPr id="3" name="Content Placeholder 2"/>
          <p:cNvSpPr>
            <a:spLocks noGrp="1"/>
          </p:cNvSpPr>
          <p:nvPr>
            <p:ph idx="1"/>
          </p:nvPr>
        </p:nvSpPr>
        <p:spPr>
          <a:xfrm>
            <a:off x="1836616" y="1417639"/>
            <a:ext cx="8374185" cy="4708525"/>
          </a:xfrm>
        </p:spPr>
        <p:txBody>
          <a:bodyPr>
            <a:normAutofit lnSpcReduction="10000"/>
          </a:bodyPr>
          <a:lstStyle/>
          <a:p>
            <a:r>
              <a:rPr lang="en-US" dirty="0"/>
              <a:t>Developing relationships with hiring managers.</a:t>
            </a:r>
          </a:p>
          <a:p>
            <a:r>
              <a:rPr lang="en-US" dirty="0"/>
              <a:t>Facilitating meetings that highlight the benefits of the employment program.</a:t>
            </a:r>
          </a:p>
          <a:p>
            <a:r>
              <a:rPr lang="en-US" dirty="0"/>
              <a:t>Advocating for someone to be interviewed.</a:t>
            </a:r>
          </a:p>
          <a:p>
            <a:r>
              <a:rPr lang="en-US" dirty="0"/>
              <a:t>Emphasizing the long-term follow-along available. </a:t>
            </a:r>
          </a:p>
          <a:p>
            <a:r>
              <a:rPr lang="en-US" dirty="0"/>
              <a:t>This approach usually supports job seekers with fewer barriers to employment. </a:t>
            </a:r>
          </a:p>
          <a:p>
            <a:r>
              <a:rPr lang="en-US" dirty="0"/>
              <a:t>It focuses on the jobs we </a:t>
            </a:r>
            <a:r>
              <a:rPr lang="en-US" u="sng" dirty="0"/>
              <a:t>know</a:t>
            </a:r>
            <a:r>
              <a:rPr lang="en-US" dirty="0"/>
              <a:t> about.</a:t>
            </a:r>
          </a:p>
          <a:p>
            <a:endParaRPr lang="en-US" dirty="0"/>
          </a:p>
          <a:p>
            <a:endParaRPr lang="en-US" dirty="0"/>
          </a:p>
        </p:txBody>
      </p:sp>
    </p:spTree>
    <p:extLst>
      <p:ext uri="{BB962C8B-B14F-4D97-AF65-F5344CB8AC3E}">
        <p14:creationId xmlns:p14="http://schemas.microsoft.com/office/powerpoint/2010/main" val="2291121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19992</TotalTime>
  <Words>2497</Words>
  <Application>Microsoft Office PowerPoint</Application>
  <PresentationFormat>Widescreen</PresentationFormat>
  <Paragraphs>186</Paragraphs>
  <Slides>36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ＭＳ Ｐゴシック</vt:lpstr>
      <vt:lpstr>Arial</vt:lpstr>
      <vt:lpstr>Calibri</vt:lpstr>
      <vt:lpstr>Calibri Light</vt:lpstr>
      <vt:lpstr>Objektiv mk2 w03</vt:lpstr>
      <vt:lpstr>Wingdings</vt:lpstr>
      <vt:lpstr>Office Theme</vt:lpstr>
      <vt:lpstr>Office Theme</vt:lpstr>
      <vt:lpstr>           The Economics of Our Work </vt:lpstr>
      <vt:lpstr>Core Topics to be covered:</vt:lpstr>
      <vt:lpstr>PowerPoint Presentation</vt:lpstr>
      <vt:lpstr>Power of Purchasing for Households </vt:lpstr>
      <vt:lpstr>May 15, 2019 National Investors call for Workplace Disability Inclusion Investor Group Representing $1 Trillion Appeals to Companies; Highlights Financial Benefits of  Embracing an Open and Diverse Workforce</vt:lpstr>
      <vt:lpstr>Demand-driven and unique job development</vt:lpstr>
      <vt:lpstr> Labor-driven market?</vt:lpstr>
      <vt:lpstr>Labor-driven job market</vt:lpstr>
      <vt:lpstr>Common labor-driven tools</vt:lpstr>
      <vt:lpstr>Employer Engagement and Customized Employment (KSAs)</vt:lpstr>
      <vt:lpstr>Ways to Find Hidden Jobs</vt:lpstr>
      <vt:lpstr>Ways to Find Hidden Jobs</vt:lpstr>
      <vt:lpstr>The importance of innovation in employer engagement!</vt:lpstr>
      <vt:lpstr>PowerPoint Presentation</vt:lpstr>
      <vt:lpstr>The Flip-Side or Networks of Reciprocity Approach to Employer Engagement</vt:lpstr>
      <vt:lpstr> Employer Engagement</vt:lpstr>
      <vt:lpstr>Small Businesses and their Benefits: </vt:lpstr>
      <vt:lpstr>Even so…</vt:lpstr>
      <vt:lpstr>Understanding a local labor market</vt:lpstr>
      <vt:lpstr> Utilizing Social Networks and Community Building: What does that mean?</vt:lpstr>
      <vt:lpstr>Prep work for the employer activity: You can do this now even with our constraints</vt:lpstr>
      <vt:lpstr>Engagement Once You’re On-site </vt:lpstr>
      <vt:lpstr>Asking about needs other than “job openings”</vt:lpstr>
      <vt:lpstr>More questions to engage:</vt:lpstr>
      <vt:lpstr>Listen for:</vt:lpstr>
      <vt:lpstr>Other questions around employer engagement:</vt:lpstr>
      <vt:lpstr>The 3 Social Capital-Building Questions you Should ask All Employers:</vt:lpstr>
      <vt:lpstr>More questions to ask</vt:lpstr>
      <vt:lpstr>Listening is the hardest part!</vt:lpstr>
      <vt:lpstr>Debrief and The Art of Conversation </vt:lpstr>
      <vt:lpstr>Re-thinking our roles...</vt:lpstr>
      <vt:lpstr>Employer Focus Groups: National Scope</vt:lpstr>
      <vt:lpstr>More from Employer Focus Groups </vt:lpstr>
      <vt:lpstr>Resources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Crandell</dc:creator>
  <cp:lastModifiedBy>Joseph Andrew Harrison</cp:lastModifiedBy>
  <cp:revision>15</cp:revision>
  <dcterms:created xsi:type="dcterms:W3CDTF">2019-06-11T15:07:26Z</dcterms:created>
  <dcterms:modified xsi:type="dcterms:W3CDTF">2022-06-01T20:47:46Z</dcterms:modified>
</cp:coreProperties>
</file>